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6858000" cy="9144000"/>
  <p:defaultTextStyle>
    <a:lvl1pPr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1pPr>
    <a:lvl2pPr indent="457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2pPr>
    <a:lvl3pPr indent="914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3pPr>
    <a:lvl4pPr indent="1371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4pPr>
    <a:lvl5pPr indent="18288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5pPr>
    <a:lvl6pPr indent="22860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6pPr>
    <a:lvl7pPr indent="27432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7pPr>
    <a:lvl8pPr indent="32004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8pPr>
    <a:lvl9pPr indent="3657600">
      <a:defRPr>
        <a:solidFill>
          <a:srgbClr val="4D4D4D"/>
        </a:solidFill>
        <a:uFill>
          <a:solidFill>
            <a:srgbClr val="4D4D4D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2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9"/>
          </a:solidFill>
        </a:fill>
      </a:tcStyle>
    </a:wholeTbl>
    <a:band2H>
      <a:tcTxStyle/>
      <a:tcStyle>
        <a:tcBdr/>
        <a:fill>
          <a:solidFill>
            <a:srgbClr val="E7EE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3928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6CD"/>
          </a:solidFill>
        </a:fill>
      </a:tcStyle>
    </a:wholeTbl>
    <a:band2H>
      <a:tcTxStyle/>
      <a:tcStyle>
        <a:tcBdr/>
        <a:fill>
          <a:solidFill>
            <a:srgbClr val="FC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7C3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A"/>
          </a:solidFill>
        </a:fill>
      </a:tcStyle>
    </a:wholeTbl>
    <a:band2H>
      <a:tcTxStyle/>
      <a:tcStyle>
        <a:tcBdr/>
        <a:fill>
          <a:solidFill>
            <a:srgbClr val="EBE9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5D8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D4D4D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solidFill>
            <a:srgbClr val="4D4D4D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50800" cap="flat">
              <a:solidFill>
                <a:srgbClr val="4D4D4D"/>
              </a:solidFill>
              <a:prstDash val="solid"/>
              <a:round/>
            </a:ln>
          </a:top>
          <a:bottom>
            <a:ln w="127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4D4D4D"/>
      </a:tcTxStyle>
      <a:tcStyle>
        <a:tcBdr>
          <a:left>
            <a:ln w="12700" cap="flat">
              <a:solidFill>
                <a:srgbClr val="4D4D4D"/>
              </a:solidFill>
              <a:prstDash val="solid"/>
              <a:round/>
            </a:ln>
          </a:left>
          <a:right>
            <a:ln w="12700" cap="flat">
              <a:solidFill>
                <a:srgbClr val="4D4D4D"/>
              </a:solidFill>
              <a:prstDash val="solid"/>
              <a:round/>
            </a:ln>
          </a:right>
          <a:top>
            <a:ln w="12700" cap="flat">
              <a:solidFill>
                <a:srgbClr val="4D4D4D"/>
              </a:solidFill>
              <a:prstDash val="solid"/>
              <a:round/>
            </a:ln>
          </a:top>
          <a:bottom>
            <a:ln w="25400" cap="flat">
              <a:solidFill>
                <a:srgbClr val="4D4D4D"/>
              </a:solidFill>
              <a:prstDash val="solid"/>
              <a:round/>
            </a:ln>
          </a:bottom>
          <a:insideH>
            <a:ln w="12700" cap="flat">
              <a:solidFill>
                <a:srgbClr val="4D4D4D"/>
              </a:solidFill>
              <a:prstDash val="solid"/>
              <a:round/>
            </a:ln>
          </a:insideH>
          <a:insideV>
            <a:ln w="12700" cap="flat">
              <a:solidFill>
                <a:srgbClr val="4D4D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04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820893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600" b="1">
                <a:solidFill>
                  <a:srgbClr val="F16F3B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5" name="Shape 1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4" name="leftmedia.gif"/>
          <p:cNvPicPr/>
          <p:nvPr/>
        </p:nvPicPr>
        <p:blipFill>
          <a:blip/>
          <a:srcRect/>
          <a:stretch>
            <a:fillRect/>
          </a:stretch>
        </p:blipFill>
        <p:spPr>
          <a:xfrm>
            <a:off x="373941" y="1063724"/>
            <a:ext cx="2080364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728914" y="1074737"/>
            <a:ext cx="6045201" cy="342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, Conten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83" name="Shape 83"/>
          <p:cNvSpPr/>
          <p:nvPr/>
        </p:nvSpPr>
        <p:spPr>
          <a:xfrm>
            <a:off x="366713" y="5021495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420528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90" name="Shape 90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97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0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votal Title Slide">
    <p:bg>
      <p:bgPr>
        <a:solidFill>
          <a:srgbClr val="339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1701800" y="3094038"/>
            <a:ext cx="5689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A NEW PLATFORM </a:t>
            </a:r>
            <a:r>
              <a:rPr sz="24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FOR A NEW ERA</a:t>
            </a:r>
          </a:p>
        </p:txBody>
      </p:sp>
      <p:pic>
        <p:nvPicPr>
          <p:cNvPr id="10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1658938"/>
            <a:ext cx="51943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3" name="Picture 112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90587" y="27031"/>
            <a:ext cx="7620001" cy="229230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90587" y="2633384"/>
            <a:ext cx="7620001" cy="10423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2" name="Picture 121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32" y="4813732"/>
            <a:ext cx="952501" cy="3729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22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17587" y="1739235"/>
            <a:ext cx="6048378" cy="621379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27C3A"/>
                </a:solidFill>
                <a:uFill>
                  <a:solidFill>
                    <a:srgbClr val="F27C3A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26052" y="2447127"/>
            <a:ext cx="6048376" cy="56118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1pPr>
            <a:lvl2pPr marL="228600" indent="228600">
              <a:buClrTx/>
              <a:buSzTx/>
              <a:buFontTx/>
              <a:buNone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2pPr>
            <a:lvl3pPr marL="1234439" indent="-320039">
              <a:buClrTx/>
              <a:buFontTx/>
              <a:buChar char="•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3pPr>
            <a:lvl4pPr marL="1727200" indent="-355600">
              <a:buClrTx/>
              <a:buFontTx/>
              <a:buChar char="–"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4pPr>
            <a:lvl5pPr marL="2184400" indent="-355600">
              <a:buClrTx/>
              <a:buFontTx/>
              <a:def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</a:rPr>
              <a:t>Body Level Five</a:t>
            </a:r>
          </a:p>
        </p:txBody>
      </p:sp>
      <p:sp>
        <p:nvSpPr>
          <p:cNvPr id="27" name="Shape 27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2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0"/>
            <a:ext cx="9144000" cy="21685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728911" y="1003399"/>
            <a:ext cx="6048378" cy="1222276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728913" y="2455863"/>
            <a:ext cx="6048376" cy="18923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36" name="Shape 3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66713" y="50184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41" name="image1.png" descr="Pivotal_Logo_white.png"/>
          <p:cNvPicPr/>
          <p:nvPr/>
        </p:nvPicPr>
        <p:blipFill>
          <a:blip/>
          <a:stretch>
            <a:fillRect/>
          </a:stretch>
        </p:blipFill>
        <p:spPr>
          <a:xfrm>
            <a:off x="7941733" y="4713966"/>
            <a:ext cx="957263" cy="2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/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70455" y="1674284"/>
            <a:ext cx="7620001" cy="135421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anchor="b"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96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45" name="Shape 45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idx="3"/>
          </p:nvPr>
        </p:nvSpPr>
        <p:spPr>
          <a:xfrm>
            <a:off x="364562" y="1078807"/>
            <a:ext cx="8407401" cy="3429001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spcBef>
                <a:spcPts val="600"/>
              </a:spcBef>
              <a:buClr>
                <a:srgbClr val="2C95DD"/>
              </a:buClr>
              <a:buFont typeface="Arial"/>
              <a:defRPr sz="2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366713" y="785812"/>
            <a:ext cx="8410576" cy="3462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603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8" name="Shape 68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4629150"/>
            <a:ext cx="9144000" cy="385764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66714" y="1074737"/>
            <a:ext cx="84105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366713" y="5043849"/>
            <a:ext cx="227488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7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937764" y="4709393"/>
            <a:ext cx="965201" cy="2286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xmlns:p14="http://schemas.microsoft.com/office/powerpoint/2010/main" spd="med"/>
  <p:txStyles>
    <p:titleStyle>
      <a:lvl1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3200">
          <a:solidFill>
            <a:srgbClr val="008881"/>
          </a:solidFill>
          <a:uFill>
            <a:solidFill>
              <a:srgbClr val="00888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228600" indent="-22860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1pPr>
      <a:lvl2pPr marL="800100" indent="-342900">
        <a:spcBef>
          <a:spcPts val="1200"/>
        </a:spcBef>
        <a:buClr>
          <a:srgbClr val="33928A"/>
        </a:buClr>
        <a:buSzPct val="100000"/>
        <a:buFont typeface="Wingdings"/>
        <a:buChar char="–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2pPr>
      <a:lvl3pPr marL="1257300" indent="-342900">
        <a:spcBef>
          <a:spcPts val="1200"/>
        </a:spcBef>
        <a:buClr>
          <a:srgbClr val="33928A"/>
        </a:buClr>
        <a:buSzPct val="100000"/>
        <a:buFont typeface="Wingdings"/>
        <a:buChar char="▪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3pPr>
      <a:lvl4pPr marL="1946276" indent="-574676">
        <a:spcBef>
          <a:spcPts val="1200"/>
        </a:spcBef>
        <a:buClr>
          <a:srgbClr val="33928A"/>
        </a:buClr>
        <a:buSzPct val="100000"/>
        <a:buFont typeface="Wingdings"/>
        <a:buChar char="—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4pPr>
      <a:lvl5pPr marL="2327563" indent="-498763">
        <a:spcBef>
          <a:spcPts val="1200"/>
        </a:spcBef>
        <a:buClr>
          <a:srgbClr val="33928A"/>
        </a:buClr>
        <a:buSzPct val="100000"/>
        <a:buFont typeface="Wingdings"/>
        <a:buChar char="»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5pPr>
      <a:lvl6pPr marL="25603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6pPr>
      <a:lvl7pPr marL="30175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7pPr>
      <a:lvl8pPr marL="34747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8pPr>
      <a:lvl9pPr marL="3931920" indent="-274320">
        <a:spcBef>
          <a:spcPts val="1200"/>
        </a:spcBef>
        <a:buClr>
          <a:srgbClr val="33928A"/>
        </a:buClr>
        <a:buSzPct val="100000"/>
        <a:buFont typeface="Wingdings"/>
        <a:buChar char="•"/>
        <a:defRPr sz="2400">
          <a:solidFill>
            <a:srgbClr val="4D4D4D"/>
          </a:solidFill>
          <a:uFill>
            <a:solidFill>
              <a:srgbClr val="4D4D4D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1pPr>
      <a:lvl2pPr indent="457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2pPr>
      <a:lvl3pPr indent="914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3pPr>
      <a:lvl4pPr indent="1371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4pPr>
      <a:lvl5pPr indent="18288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5pPr>
      <a:lvl6pPr indent="22860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6pPr>
      <a:lvl7pPr indent="27432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7pPr>
      <a:lvl8pPr indent="32004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8pPr>
      <a:lvl9pPr indent="3657600" algn="r">
        <a:defRPr sz="800">
          <a:solidFill>
            <a:schemeClr val="tx1"/>
          </a:solidFill>
          <a:uFill>
            <a:solidFill>
              <a:srgbClr val="80808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hyperlink" Target="http://docs.cloudfoundry.org/bosh/workflow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2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loudfoundry.org/bosh/workflow.html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8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56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51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57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Relationship Id="rId9" Type="http://schemas.openxmlformats.org/officeDocument/2006/relationships/image" Target="../media/image51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57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58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55.png"/><Relationship Id="rId8" Type="http://schemas.openxmlformats.org/officeDocument/2006/relationships/image" Target="../media/image8.png"/><Relationship Id="rId9" Type="http://schemas.openxmlformats.org/officeDocument/2006/relationships/image" Target="../media/image56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57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Relationship Id="rId9" Type="http://schemas.openxmlformats.org/officeDocument/2006/relationships/image" Target="../media/image51.png"/><Relationship Id="rId10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56.png"/><Relationship Id="rId9" Type="http://schemas.openxmlformats.org/officeDocument/2006/relationships/image" Target="../media/image58.png"/><Relationship Id="rId10" Type="http://schemas.openxmlformats.org/officeDocument/2006/relationships/image" Target="../media/image62.png"/><Relationship Id="rId11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62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17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png"/><Relationship Id="rId3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57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8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2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7.png"/><Relationship Id="rId5" Type="http://schemas.openxmlformats.org/officeDocument/2006/relationships/image" Target="../media/image92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93.png"/><Relationship Id="rId7" Type="http://schemas.openxmlformats.org/officeDocument/2006/relationships/image" Target="../media/image21.png"/><Relationship Id="rId8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93.png"/><Relationship Id="rId7" Type="http://schemas.openxmlformats.org/officeDocument/2006/relationships/image" Target="../media/image21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9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22893" y="1065775"/>
            <a:ext cx="3076412" cy="3451445"/>
          </a:xfrm>
          <a:prstGeom prst="roundRect">
            <a:avLst>
              <a:gd name="adj" fmla="val 3966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245" name="Shape 245"/>
          <p:cNvSpPr>
            <a:spLocks noGrp="1"/>
          </p:cNvSpPr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BOSH deployment </a:t>
            </a:r>
          </a:p>
        </p:txBody>
      </p:sp>
      <p:sp>
        <p:nvSpPr>
          <p:cNvPr id="246" name="Shape 246"/>
          <p:cNvSpPr/>
          <p:nvPr/>
        </p:nvSpPr>
        <p:spPr>
          <a:xfrm>
            <a:off x="3093415" y="1080848"/>
            <a:ext cx="3586426" cy="3421299"/>
          </a:xfrm>
          <a:prstGeom prst="roundRect">
            <a:avLst>
              <a:gd name="adj" fmla="val 1485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7" name="Shape 247"/>
          <p:cNvSpPr/>
          <p:nvPr/>
        </p:nvSpPr>
        <p:spPr>
          <a:xfrm flipV="1">
            <a:off x="4529886" y="2419053"/>
            <a:ext cx="202248" cy="202248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4525596" y="1863592"/>
            <a:ext cx="193360" cy="193360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3202374" y="2512456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Blobstore</a:t>
            </a:r>
          </a:p>
        </p:txBody>
      </p:sp>
      <p:sp>
        <p:nvSpPr>
          <p:cNvPr id="250" name="Shape 250"/>
          <p:cNvSpPr/>
          <p:nvPr/>
        </p:nvSpPr>
        <p:spPr>
          <a:xfrm>
            <a:off x="3252005" y="2598185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251" name="droppedImage.png"/>
          <p:cNvPicPr/>
          <p:nvPr/>
        </p:nvPicPr>
        <p:blipFill>
          <a:blip r:embed="rId2">
            <a:extLst/>
          </a:blip>
          <a:srcRect l="3267" t="13725" r="13071" b="40958"/>
          <a:stretch>
            <a:fillRect/>
          </a:stretch>
        </p:blipFill>
        <p:spPr>
          <a:xfrm>
            <a:off x="5535236" y="1106714"/>
            <a:ext cx="1023765" cy="554540"/>
          </a:xfrm>
          <a:prstGeom prst="rect">
            <a:avLst/>
          </a:prstGeom>
          <a:ln w="3175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52" name="Shape 252"/>
          <p:cNvSpPr/>
          <p:nvPr/>
        </p:nvSpPr>
        <p:spPr>
          <a:xfrm>
            <a:off x="5778094" y="1599260"/>
            <a:ext cx="6665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BOSH</a:t>
            </a:r>
          </a:p>
        </p:txBody>
      </p:sp>
      <p:sp>
        <p:nvSpPr>
          <p:cNvPr id="253" name="Shape 253"/>
          <p:cNvSpPr/>
          <p:nvPr/>
        </p:nvSpPr>
        <p:spPr>
          <a:xfrm>
            <a:off x="3202374" y="3519141"/>
            <a:ext cx="1303646" cy="631429"/>
          </a:xfrm>
          <a:prstGeom prst="roundRect">
            <a:avLst>
              <a:gd name="adj" fmla="val 799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Health 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Monitor</a:t>
            </a:r>
          </a:p>
        </p:txBody>
      </p:sp>
      <p:pic>
        <p:nvPicPr>
          <p:cNvPr id="25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503" y="3649651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3202374" y="1621837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DB</a:t>
            </a:r>
          </a:p>
        </p:txBody>
      </p:sp>
      <p:sp>
        <p:nvSpPr>
          <p:cNvPr id="256" name="Shape 256"/>
          <p:cNvSpPr/>
          <p:nvPr/>
        </p:nvSpPr>
        <p:spPr>
          <a:xfrm>
            <a:off x="3252005" y="1681953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04889" y="1846262"/>
            <a:ext cx="1303646" cy="776288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66ADA7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258" name="image13.png" descr="ICON_Person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32" y="1808162"/>
            <a:ext cx="438151" cy="7762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417589" y="1937881"/>
            <a:ext cx="109072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Set Manifest</a:t>
            </a:r>
          </a:p>
        </p:txBody>
      </p:sp>
      <p:sp>
        <p:nvSpPr>
          <p:cNvPr id="260" name="Shape 260"/>
          <p:cNvSpPr/>
          <p:nvPr/>
        </p:nvSpPr>
        <p:spPr>
          <a:xfrm>
            <a:off x="4701150" y="2047924"/>
            <a:ext cx="1886820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pic>
        <p:nvPicPr>
          <p:cNvPr id="26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0033" y="2103433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4696659" y="3014361"/>
            <a:ext cx="1895803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NATS</a:t>
            </a:r>
          </a:p>
        </p:txBody>
      </p:sp>
      <p:pic>
        <p:nvPicPr>
          <p:cNvPr id="263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3277" y="3100344"/>
            <a:ext cx="266701" cy="215901"/>
          </a:xfrm>
          <a:prstGeom prst="rect">
            <a:avLst/>
          </a:prstGeom>
          <a:ln w="3175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1780150" y="2047924"/>
            <a:ext cx="1291403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CLI</a:t>
            </a:r>
          </a:p>
        </p:txBody>
      </p:sp>
      <p:pic>
        <p:nvPicPr>
          <p:cNvPr id="265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9033" y="2103433"/>
            <a:ext cx="213189" cy="274100"/>
          </a:xfrm>
          <a:prstGeom prst="rect">
            <a:avLst/>
          </a:prstGeom>
          <a:ln w="3175">
            <a:miter lim="400000"/>
          </a:ln>
        </p:spPr>
      </p:pic>
      <p:pic>
        <p:nvPicPr>
          <p:cNvPr id="266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2561" y="2168828"/>
            <a:ext cx="368301" cy="33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1000" fill="hold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animBg="1" advAuto="0"/>
      <p:bldP spid="259" grpId="2" animBg="1" advAuto="0"/>
      <p:bldP spid="266" grpId="3" animBg="1" advAuto="0"/>
      <p:bldP spid="266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22893" y="1065775"/>
            <a:ext cx="3076412" cy="3451445"/>
          </a:xfrm>
          <a:prstGeom prst="roundRect">
            <a:avLst>
              <a:gd name="adj" fmla="val 3966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270" name="Shape 270"/>
          <p:cNvSpPr>
            <a:spLocks noGrp="1"/>
          </p:cNvSpPr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BOSH deployment </a:t>
            </a:r>
          </a:p>
        </p:txBody>
      </p:sp>
      <p:sp>
        <p:nvSpPr>
          <p:cNvPr id="271" name="Shape 271"/>
          <p:cNvSpPr/>
          <p:nvPr/>
        </p:nvSpPr>
        <p:spPr>
          <a:xfrm>
            <a:off x="3093415" y="1080848"/>
            <a:ext cx="3586426" cy="3421299"/>
          </a:xfrm>
          <a:prstGeom prst="roundRect">
            <a:avLst>
              <a:gd name="adj" fmla="val 1485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3120239" y="2231654"/>
            <a:ext cx="1580912" cy="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73" name="Shape 273"/>
          <p:cNvSpPr/>
          <p:nvPr/>
        </p:nvSpPr>
        <p:spPr>
          <a:xfrm flipV="1">
            <a:off x="4529886" y="2419053"/>
            <a:ext cx="202248" cy="202248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4525596" y="1863592"/>
            <a:ext cx="193360" cy="193360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3202374" y="2512456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Blobstore</a:t>
            </a:r>
          </a:p>
        </p:txBody>
      </p:sp>
      <p:sp>
        <p:nvSpPr>
          <p:cNvPr id="276" name="Shape 276"/>
          <p:cNvSpPr/>
          <p:nvPr/>
        </p:nvSpPr>
        <p:spPr>
          <a:xfrm>
            <a:off x="3252005" y="2598185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277" name="droppedImage.png"/>
          <p:cNvPicPr/>
          <p:nvPr/>
        </p:nvPicPr>
        <p:blipFill>
          <a:blip r:embed="rId2">
            <a:extLst/>
          </a:blip>
          <a:srcRect l="3267" t="13725" r="13071" b="40958"/>
          <a:stretch>
            <a:fillRect/>
          </a:stretch>
        </p:blipFill>
        <p:spPr>
          <a:xfrm>
            <a:off x="5535236" y="1106714"/>
            <a:ext cx="1023765" cy="554540"/>
          </a:xfrm>
          <a:prstGeom prst="rect">
            <a:avLst/>
          </a:prstGeom>
          <a:ln w="3175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78" name="Shape 278"/>
          <p:cNvSpPr/>
          <p:nvPr/>
        </p:nvSpPr>
        <p:spPr>
          <a:xfrm>
            <a:off x="5778094" y="1599260"/>
            <a:ext cx="6665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BOSH</a:t>
            </a:r>
          </a:p>
        </p:txBody>
      </p:sp>
      <p:sp>
        <p:nvSpPr>
          <p:cNvPr id="279" name="Shape 279"/>
          <p:cNvSpPr/>
          <p:nvPr/>
        </p:nvSpPr>
        <p:spPr>
          <a:xfrm>
            <a:off x="3202374" y="3519141"/>
            <a:ext cx="1303646" cy="631429"/>
          </a:xfrm>
          <a:prstGeom prst="roundRect">
            <a:avLst>
              <a:gd name="adj" fmla="val 799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Health 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Monitor</a:t>
            </a:r>
          </a:p>
        </p:txBody>
      </p:sp>
      <p:pic>
        <p:nvPicPr>
          <p:cNvPr id="28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503" y="3649651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281" name="Shape 281"/>
          <p:cNvSpPr/>
          <p:nvPr/>
        </p:nvSpPr>
        <p:spPr>
          <a:xfrm>
            <a:off x="3202374" y="1621837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DB</a:t>
            </a:r>
          </a:p>
        </p:txBody>
      </p:sp>
      <p:sp>
        <p:nvSpPr>
          <p:cNvPr id="282" name="Shape 282"/>
          <p:cNvSpPr/>
          <p:nvPr/>
        </p:nvSpPr>
        <p:spPr>
          <a:xfrm>
            <a:off x="3252005" y="1681953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04889" y="1846262"/>
            <a:ext cx="1303646" cy="776288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66ADA7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284" name="image13.png" descr="ICON_Person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32" y="1808162"/>
            <a:ext cx="438151" cy="77628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417589" y="2001381"/>
            <a:ext cx="109072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Deploy</a:t>
            </a:r>
          </a:p>
        </p:txBody>
      </p:sp>
      <p:sp>
        <p:nvSpPr>
          <p:cNvPr id="286" name="Shape 286"/>
          <p:cNvSpPr/>
          <p:nvPr/>
        </p:nvSpPr>
        <p:spPr>
          <a:xfrm>
            <a:off x="6701703" y="1065775"/>
            <a:ext cx="2379906" cy="3451445"/>
          </a:xfrm>
          <a:prstGeom prst="roundRect">
            <a:avLst>
              <a:gd name="adj" fmla="val 2135"/>
            </a:avLst>
          </a:prstGeom>
          <a:solidFill>
            <a:srgbClr val="A7A7A7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r"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</a:p>
        </p:txBody>
      </p:sp>
      <p:sp>
        <p:nvSpPr>
          <p:cNvPr id="287" name="Shape 287"/>
          <p:cNvSpPr/>
          <p:nvPr/>
        </p:nvSpPr>
        <p:spPr>
          <a:xfrm>
            <a:off x="6766258" y="1806503"/>
            <a:ext cx="2250796" cy="893985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6903411" y="2209343"/>
            <a:ext cx="1224551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Worker VMs</a:t>
            </a:r>
          </a:p>
        </p:txBody>
      </p:sp>
      <p:grpSp>
        <p:nvGrpSpPr>
          <p:cNvPr id="295" name="Group 295"/>
          <p:cNvGrpSpPr/>
          <p:nvPr/>
        </p:nvGrpSpPr>
        <p:grpSpPr>
          <a:xfrm>
            <a:off x="8264947" y="1876806"/>
            <a:ext cx="649948" cy="753379"/>
            <a:chOff x="0" y="0"/>
            <a:chExt cx="649947" cy="753377"/>
          </a:xfrm>
        </p:grpSpPr>
        <p:pic>
          <p:nvPicPr>
            <p:cNvPr id="289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85425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7319" y="285928"/>
              <a:ext cx="313069" cy="3669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4638" y="386432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240" y="0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9559" y="100503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image26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6879" y="201006"/>
              <a:ext cx="313069" cy="366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6" name="Shape 296"/>
          <p:cNvSpPr/>
          <p:nvPr/>
        </p:nvSpPr>
        <p:spPr>
          <a:xfrm>
            <a:off x="6587969" y="2243967"/>
            <a:ext cx="207368" cy="1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7758171" y="2736188"/>
            <a:ext cx="1" cy="305678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302" name="Group 302"/>
          <p:cNvGrpSpPr/>
          <p:nvPr/>
        </p:nvGrpSpPr>
        <p:grpSpPr>
          <a:xfrm>
            <a:off x="6820551" y="3043657"/>
            <a:ext cx="2199589" cy="682399"/>
            <a:chOff x="0" y="0"/>
            <a:chExt cx="2199587" cy="682397"/>
          </a:xfrm>
        </p:grpSpPr>
        <p:sp>
          <p:nvSpPr>
            <p:cNvPr id="298" name="Shape 298"/>
            <p:cNvSpPr/>
            <p:nvPr/>
          </p:nvSpPr>
          <p:spPr>
            <a:xfrm>
              <a:off x="0" y="0"/>
              <a:ext cx="2199588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1350" y="19884"/>
              <a:ext cx="2046145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Target VM</a:t>
              </a:r>
            </a:p>
          </p:txBody>
        </p:sp>
        <p:pic>
          <p:nvPicPr>
            <p:cNvPr id="300" name="image10.png" descr="ICON_VM_basic_label_Q308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92456" y="170944"/>
              <a:ext cx="404363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Shape 301"/>
            <p:cNvSpPr/>
            <p:nvPr/>
          </p:nvSpPr>
          <p:spPr>
            <a:xfrm rot="11254553">
              <a:off x="47521" y="196909"/>
              <a:ext cx="202002" cy="178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7" h="20870" extrusionOk="0">
                  <a:moveTo>
                    <a:pt x="5461" y="14219"/>
                  </a:moveTo>
                  <a:cubicBezTo>
                    <a:pt x="6370" y="14080"/>
                    <a:pt x="7008" y="13119"/>
                    <a:pt x="6887" y="12073"/>
                  </a:cubicBezTo>
                  <a:cubicBezTo>
                    <a:pt x="6766" y="11027"/>
                    <a:pt x="5932" y="10292"/>
                    <a:pt x="5024" y="10431"/>
                  </a:cubicBezTo>
                  <a:cubicBezTo>
                    <a:pt x="4115" y="10570"/>
                    <a:pt x="3477" y="11531"/>
                    <a:pt x="3598" y="12577"/>
                  </a:cubicBezTo>
                  <a:cubicBezTo>
                    <a:pt x="3719" y="13623"/>
                    <a:pt x="4553" y="14358"/>
                    <a:pt x="5461" y="14219"/>
                  </a:cubicBezTo>
                  <a:close/>
                  <a:moveTo>
                    <a:pt x="10425" y="13459"/>
                  </a:moveTo>
                  <a:cubicBezTo>
                    <a:pt x="11333" y="13320"/>
                    <a:pt x="11971" y="12359"/>
                    <a:pt x="11851" y="11313"/>
                  </a:cubicBezTo>
                  <a:cubicBezTo>
                    <a:pt x="11730" y="10267"/>
                    <a:pt x="10896" y="9532"/>
                    <a:pt x="9987" y="9671"/>
                  </a:cubicBezTo>
                  <a:cubicBezTo>
                    <a:pt x="9079" y="9810"/>
                    <a:pt x="8441" y="10771"/>
                    <a:pt x="8561" y="11817"/>
                  </a:cubicBezTo>
                  <a:cubicBezTo>
                    <a:pt x="8682" y="12863"/>
                    <a:pt x="9516" y="13598"/>
                    <a:pt x="10425" y="13459"/>
                  </a:cubicBezTo>
                  <a:close/>
                  <a:moveTo>
                    <a:pt x="15388" y="12698"/>
                  </a:moveTo>
                  <a:cubicBezTo>
                    <a:pt x="16297" y="12559"/>
                    <a:pt x="16935" y="11599"/>
                    <a:pt x="16814" y="10553"/>
                  </a:cubicBezTo>
                  <a:cubicBezTo>
                    <a:pt x="16693" y="9507"/>
                    <a:pt x="15859" y="8771"/>
                    <a:pt x="14951" y="8911"/>
                  </a:cubicBezTo>
                  <a:cubicBezTo>
                    <a:pt x="14043" y="9050"/>
                    <a:pt x="13404" y="10010"/>
                    <a:pt x="13525" y="11056"/>
                  </a:cubicBezTo>
                  <a:cubicBezTo>
                    <a:pt x="13646" y="12102"/>
                    <a:pt x="14480" y="12838"/>
                    <a:pt x="15388" y="12698"/>
                  </a:cubicBezTo>
                  <a:close/>
                  <a:moveTo>
                    <a:pt x="11333" y="20736"/>
                  </a:moveTo>
                  <a:cubicBezTo>
                    <a:pt x="5692" y="21600"/>
                    <a:pt x="644" y="18177"/>
                    <a:pt x="56" y="13092"/>
                  </a:cubicBezTo>
                  <a:cubicBezTo>
                    <a:pt x="-531" y="8006"/>
                    <a:pt x="3565" y="3182"/>
                    <a:pt x="9205" y="2319"/>
                  </a:cubicBezTo>
                  <a:cubicBezTo>
                    <a:pt x="10331" y="2146"/>
                    <a:pt x="11433" y="2144"/>
                    <a:pt x="12475" y="2337"/>
                  </a:cubicBezTo>
                  <a:cubicBezTo>
                    <a:pt x="14907" y="2290"/>
                    <a:pt x="17337" y="1504"/>
                    <a:pt x="19768" y="0"/>
                  </a:cubicBezTo>
                  <a:cubicBezTo>
                    <a:pt x="19085" y="1758"/>
                    <a:pt x="18589" y="3515"/>
                    <a:pt x="18297" y="5277"/>
                  </a:cubicBezTo>
                  <a:cubicBezTo>
                    <a:pt x="19489" y="6533"/>
                    <a:pt x="20271" y="8142"/>
                    <a:pt x="20482" y="9963"/>
                  </a:cubicBezTo>
                  <a:cubicBezTo>
                    <a:pt x="21069" y="15049"/>
                    <a:pt x="16973" y="19872"/>
                    <a:pt x="11333" y="207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307" name="Group 307"/>
          <p:cNvGrpSpPr/>
          <p:nvPr/>
        </p:nvGrpSpPr>
        <p:grpSpPr>
          <a:xfrm>
            <a:off x="6826434" y="3281440"/>
            <a:ext cx="2199588" cy="682398"/>
            <a:chOff x="0" y="0"/>
            <a:chExt cx="2199586" cy="682397"/>
          </a:xfrm>
        </p:grpSpPr>
        <p:sp>
          <p:nvSpPr>
            <p:cNvPr id="303" name="Shape 303"/>
            <p:cNvSpPr/>
            <p:nvPr/>
          </p:nvSpPr>
          <p:spPr>
            <a:xfrm>
              <a:off x="0" y="0"/>
              <a:ext cx="2199587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41350" y="30617"/>
              <a:ext cx="1852672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Target VM</a:t>
              </a:r>
            </a:p>
          </p:txBody>
        </p:sp>
        <p:pic>
          <p:nvPicPr>
            <p:cNvPr id="305" name="image10.png" descr="ICON_VM_basic_label_Q308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92456" y="170944"/>
              <a:ext cx="404362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6" name="Shape 306"/>
            <p:cNvSpPr/>
            <p:nvPr/>
          </p:nvSpPr>
          <p:spPr>
            <a:xfrm>
              <a:off x="55064" y="212362"/>
              <a:ext cx="188325" cy="16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0657" h="15999" extrusionOk="0">
                  <a:moveTo>
                    <a:pt x="5328" y="3849"/>
                  </a:moveTo>
                  <a:cubicBezTo>
                    <a:pt x="7532" y="-5601"/>
                    <a:pt x="16128" y="3849"/>
                    <a:pt x="5328" y="15999"/>
                  </a:cubicBezTo>
                  <a:cubicBezTo>
                    <a:pt x="-5472" y="3849"/>
                    <a:pt x="3124" y="-5601"/>
                    <a:pt x="5328" y="38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313" name="Group 313"/>
          <p:cNvGrpSpPr/>
          <p:nvPr/>
        </p:nvGrpSpPr>
        <p:grpSpPr>
          <a:xfrm>
            <a:off x="6820551" y="3520328"/>
            <a:ext cx="2199589" cy="682398"/>
            <a:chOff x="0" y="0"/>
            <a:chExt cx="2199587" cy="682397"/>
          </a:xfrm>
        </p:grpSpPr>
        <p:sp>
          <p:nvSpPr>
            <p:cNvPr id="308" name="Shape 308"/>
            <p:cNvSpPr/>
            <p:nvPr/>
          </p:nvSpPr>
          <p:spPr>
            <a:xfrm>
              <a:off x="0" y="0"/>
              <a:ext cx="2199588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41350" y="30617"/>
              <a:ext cx="2071300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Target VM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64398" y="205970"/>
              <a:ext cx="168248" cy="22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18"/>
                  </a:moveTo>
                  <a:lnTo>
                    <a:pt x="6946" y="18824"/>
                  </a:lnTo>
                  <a:cubicBezTo>
                    <a:pt x="7990" y="19479"/>
                    <a:pt x="9343" y="19815"/>
                    <a:pt x="10800" y="19815"/>
                  </a:cubicBezTo>
                  <a:cubicBezTo>
                    <a:pt x="12257" y="19815"/>
                    <a:pt x="13610" y="19479"/>
                    <a:pt x="14654" y="18825"/>
                  </a:cubicBezTo>
                  <a:close/>
                  <a:moveTo>
                    <a:pt x="4280" y="12886"/>
                  </a:moveTo>
                  <a:cubicBezTo>
                    <a:pt x="3997" y="13421"/>
                    <a:pt x="3858" y="14005"/>
                    <a:pt x="3858" y="14613"/>
                  </a:cubicBezTo>
                  <a:cubicBezTo>
                    <a:pt x="3858" y="16342"/>
                    <a:pt x="4983" y="17873"/>
                    <a:pt x="6787" y="18744"/>
                  </a:cubicBezTo>
                  <a:lnTo>
                    <a:pt x="8263" y="15166"/>
                  </a:lnTo>
                  <a:close/>
                  <a:moveTo>
                    <a:pt x="17320" y="12886"/>
                  </a:moveTo>
                  <a:lnTo>
                    <a:pt x="13337" y="15166"/>
                  </a:lnTo>
                  <a:lnTo>
                    <a:pt x="14813" y="18744"/>
                  </a:lnTo>
                  <a:cubicBezTo>
                    <a:pt x="16617" y="17873"/>
                    <a:pt x="17742" y="16342"/>
                    <a:pt x="17742" y="14613"/>
                  </a:cubicBezTo>
                  <a:cubicBezTo>
                    <a:pt x="17742" y="14005"/>
                    <a:pt x="17603" y="13421"/>
                    <a:pt x="17320" y="12886"/>
                  </a:cubicBezTo>
                  <a:close/>
                  <a:moveTo>
                    <a:pt x="10970" y="9424"/>
                  </a:moveTo>
                  <a:lnTo>
                    <a:pt x="12368" y="12816"/>
                  </a:lnTo>
                  <a:lnTo>
                    <a:pt x="17290" y="12816"/>
                  </a:lnTo>
                  <a:cubicBezTo>
                    <a:pt x="16353" y="10863"/>
                    <a:pt x="13884" y="9465"/>
                    <a:pt x="10970" y="9424"/>
                  </a:cubicBezTo>
                  <a:close/>
                  <a:moveTo>
                    <a:pt x="10630" y="9424"/>
                  </a:moveTo>
                  <a:cubicBezTo>
                    <a:pt x="7716" y="9465"/>
                    <a:pt x="5247" y="10863"/>
                    <a:pt x="4310" y="12816"/>
                  </a:cubicBezTo>
                  <a:lnTo>
                    <a:pt x="9232" y="12816"/>
                  </a:lnTo>
                  <a:close/>
                  <a:moveTo>
                    <a:pt x="12665" y="2637"/>
                  </a:moveTo>
                  <a:lnTo>
                    <a:pt x="20124" y="2637"/>
                  </a:lnTo>
                  <a:lnTo>
                    <a:pt x="20124" y="5249"/>
                  </a:lnTo>
                  <a:lnTo>
                    <a:pt x="15871" y="8762"/>
                  </a:lnTo>
                  <a:cubicBezTo>
                    <a:pt x="18434" y="9999"/>
                    <a:pt x="20124" y="12158"/>
                    <a:pt x="20124" y="14613"/>
                  </a:cubicBezTo>
                  <a:cubicBezTo>
                    <a:pt x="20124" y="18472"/>
                    <a:pt x="15949" y="21600"/>
                    <a:pt x="10800" y="21600"/>
                  </a:cubicBezTo>
                  <a:cubicBezTo>
                    <a:pt x="5651" y="21600"/>
                    <a:pt x="1476" y="18472"/>
                    <a:pt x="1476" y="14613"/>
                  </a:cubicBezTo>
                  <a:cubicBezTo>
                    <a:pt x="1476" y="12161"/>
                    <a:pt x="3162" y="10004"/>
                    <a:pt x="5719" y="8766"/>
                  </a:cubicBezTo>
                  <a:lnTo>
                    <a:pt x="1476" y="5261"/>
                  </a:lnTo>
                  <a:lnTo>
                    <a:pt x="1476" y="2649"/>
                  </a:lnTo>
                  <a:lnTo>
                    <a:pt x="8935" y="2649"/>
                  </a:lnTo>
                  <a:lnTo>
                    <a:pt x="8935" y="7767"/>
                  </a:lnTo>
                  <a:cubicBezTo>
                    <a:pt x="9538" y="7675"/>
                    <a:pt x="10161" y="7626"/>
                    <a:pt x="10800" y="7626"/>
                  </a:cubicBezTo>
                  <a:lnTo>
                    <a:pt x="12665" y="7767"/>
                  </a:lnTo>
                  <a:lnTo>
                    <a:pt x="12665" y="5249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1688"/>
                  </a:lnTo>
                  <a:lnTo>
                    <a:pt x="0" y="1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pic>
          <p:nvPicPr>
            <p:cNvPr id="311" name="image10.png" descr="ICON_VM_basic_label_Q308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92456" y="170944"/>
              <a:ext cx="404363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Shape 312"/>
            <p:cNvSpPr/>
            <p:nvPr/>
          </p:nvSpPr>
          <p:spPr>
            <a:xfrm>
              <a:off x="596087" y="337908"/>
              <a:ext cx="961827" cy="267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</p:grpSp>
      <p:sp>
        <p:nvSpPr>
          <p:cNvPr id="314" name="Shape 314"/>
          <p:cNvSpPr/>
          <p:nvPr/>
        </p:nvSpPr>
        <p:spPr>
          <a:xfrm>
            <a:off x="4701150" y="2047924"/>
            <a:ext cx="1886820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pic>
        <p:nvPicPr>
          <p:cNvPr id="315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80033" y="2103433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5793854" y="3396913"/>
            <a:ext cx="1026690" cy="586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096" y="21483"/>
                  <a:pt x="896" y="14283"/>
                  <a:pt x="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4520558" y="3208563"/>
            <a:ext cx="995084" cy="59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3" h="20951" extrusionOk="0">
                <a:moveTo>
                  <a:pt x="21031" y="0"/>
                </a:moveTo>
                <a:cubicBezTo>
                  <a:pt x="21600" y="14632"/>
                  <a:pt x="14590" y="21600"/>
                  <a:pt x="0" y="20903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696659" y="3014361"/>
            <a:ext cx="1895803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NATS</a:t>
            </a:r>
          </a:p>
        </p:txBody>
      </p:sp>
      <p:pic>
        <p:nvPicPr>
          <p:cNvPr id="319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53277" y="3100344"/>
            <a:ext cx="266701" cy="215901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320" name="Connector 320"/>
          <p:cNvCxnSpPr>
            <a:stCxn id="318" idx="0"/>
            <a:endCxn id="314" idx="0"/>
          </p:cNvCxnSpPr>
          <p:nvPr/>
        </p:nvCxnSpPr>
        <p:spPr>
          <a:xfrm flipV="1">
            <a:off x="5644560" y="2229715"/>
            <a:ext cx="1" cy="978849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321" name="Shape 321"/>
          <p:cNvSpPr/>
          <p:nvPr/>
        </p:nvSpPr>
        <p:spPr>
          <a:xfrm>
            <a:off x="8382449" y="1070650"/>
            <a:ext cx="652777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1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IaaS</a:t>
            </a:r>
          </a:p>
        </p:txBody>
      </p:sp>
      <p:sp>
        <p:nvSpPr>
          <p:cNvPr id="322" name="Shape 322"/>
          <p:cNvSpPr/>
          <p:nvPr/>
        </p:nvSpPr>
        <p:spPr>
          <a:xfrm>
            <a:off x="1780150" y="2047924"/>
            <a:ext cx="1291403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CLI</a:t>
            </a:r>
          </a:p>
        </p:txBody>
      </p:sp>
      <p:pic>
        <p:nvPicPr>
          <p:cNvPr id="323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9033" y="2103433"/>
            <a:ext cx="213189" cy="2741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fill="hold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22" presetClass="entr" presetSubtype="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3" animBg="1" advAuto="0"/>
      <p:bldP spid="283" grpId="1" animBg="1" advAuto="0"/>
      <p:bldP spid="285" grpId="2" animBg="1" advAuto="0"/>
      <p:bldP spid="296" grpId="4" animBg="1" advAuto="0"/>
      <p:bldP spid="296" grpId="5" animBg="1" advAuto="0"/>
      <p:bldP spid="297" grpId="6" animBg="1" advAuto="0"/>
      <p:bldP spid="302" grpId="7" animBg="1" advAuto="0"/>
      <p:bldP spid="307" grpId="8" animBg="1" advAuto="0"/>
      <p:bldP spid="313" grpId="9" animBg="1" advAuto="0"/>
      <p:bldP spid="325" grpId="10" animBg="1" advAuto="0"/>
      <p:bldP spid="326" grpId="11" animBg="1" advAuto="0"/>
      <p:bldP spid="320" grpId="1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32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4152" y="1111242"/>
            <a:ext cx="4336986" cy="3188961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2533024" y="4368515"/>
            <a:ext cx="3569951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 u="sng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uFillTx/>
              </a:defRPr>
            </a:pPr>
            <a:r>
              <a:rPr sz="1300" u="sng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  <a:hlinkClick r:id="rId3"/>
              </a:rPr>
              <a:t>http://docs.cloudfoundry.org/bosh/workflow.html</a:t>
            </a:r>
          </a:p>
        </p:txBody>
      </p:sp>
      <p:sp>
        <p:nvSpPr>
          <p:cNvPr id="331" name="Shape 331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BOSH possible flows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title" idx="4294967295"/>
          </p:nvPr>
        </p:nvSpPr>
        <p:spPr>
          <a:xfrm>
            <a:off x="1331138" y="1466854"/>
            <a:ext cx="5983218" cy="533401"/>
          </a:xfrm>
          <a:prstGeom prst="rect">
            <a:avLst/>
          </a:prstGeom>
        </p:spPr>
        <p:txBody>
          <a:bodyPr/>
          <a:lstStyle/>
          <a:p>
            <a:pPr lvl="5">
              <a:lnSpc>
                <a:spcPct val="10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How about                     and CF?     </a:t>
            </a:r>
          </a:p>
        </p:txBody>
      </p:sp>
      <p:sp>
        <p:nvSpPr>
          <p:cNvPr id="334" name="Shape 3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33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9728" y="1486979"/>
            <a:ext cx="1965353" cy="493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7546" y="2317425"/>
            <a:ext cx="1729718" cy="1994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9147" y="2819039"/>
            <a:ext cx="1082121" cy="31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8715" y="2342123"/>
            <a:ext cx="1272458" cy="336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1674" y="2372640"/>
            <a:ext cx="1260564" cy="339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38689" y="1456956"/>
            <a:ext cx="1117968" cy="33612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34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40625" y="288341"/>
            <a:ext cx="4021751" cy="100914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4156480" y="4064680"/>
            <a:ext cx="4021750" cy="456773"/>
          </a:xfrm>
          <a:prstGeom prst="roundRect">
            <a:avLst>
              <a:gd name="adj" fmla="val 11122"/>
            </a:avLst>
          </a:prstGeom>
          <a:solidFill>
            <a:srgbClr val="5E5E5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</a:t>
            </a: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IaaS</a:t>
            </a:r>
          </a:p>
        </p:txBody>
      </p:sp>
      <p:grpSp>
        <p:nvGrpSpPr>
          <p:cNvPr id="351" name="Group 351"/>
          <p:cNvGrpSpPr/>
          <p:nvPr/>
        </p:nvGrpSpPr>
        <p:grpSpPr>
          <a:xfrm>
            <a:off x="4757040" y="4109649"/>
            <a:ext cx="3366050" cy="320518"/>
            <a:chOff x="0" y="0"/>
            <a:chExt cx="3366049" cy="320517"/>
          </a:xfrm>
        </p:grpSpPr>
        <p:pic>
          <p:nvPicPr>
            <p:cNvPr id="345" name="dropped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984"/>
              <a:ext cx="318549" cy="318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8717" y="0"/>
              <a:ext cx="319534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droppedImage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58420" y="492"/>
              <a:ext cx="86594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8" name="droppedImage.png"/>
            <p:cNvPicPr/>
            <p:nvPr/>
          </p:nvPicPr>
          <p:blipFill>
            <a:blip r:embed="rId10">
              <a:extLst/>
            </a:blip>
            <a:srcRect l="12296" t="1162" r="16473" b="27441"/>
            <a:stretch>
              <a:fillRect/>
            </a:stretch>
          </p:blipFill>
          <p:spPr>
            <a:xfrm>
              <a:off x="1984532" y="984"/>
              <a:ext cx="3195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9" name="pasted-image.png"/>
            <p:cNvPicPr/>
            <p:nvPr/>
          </p:nvPicPr>
          <p:blipFill>
            <a:blip r:embed="rId11">
              <a:extLst/>
            </a:blip>
            <a:srcRect l="29203" t="14258" r="29203" b="28296"/>
            <a:stretch>
              <a:fillRect/>
            </a:stretch>
          </p:blipFill>
          <p:spPr>
            <a:xfrm>
              <a:off x="2464234" y="984"/>
              <a:ext cx="3470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0" name="pasted-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71332" y="0"/>
              <a:ext cx="394718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2" name="Shape 352"/>
          <p:cNvSpPr/>
          <p:nvPr/>
        </p:nvSpPr>
        <p:spPr>
          <a:xfrm>
            <a:off x="4153048" y="3676279"/>
            <a:ext cx="2015390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sp>
        <p:nvSpPr>
          <p:cNvPr id="353" name="Shape 353"/>
          <p:cNvSpPr/>
          <p:nvPr/>
        </p:nvSpPr>
        <p:spPr>
          <a:xfrm>
            <a:off x="6244391" y="3676279"/>
            <a:ext cx="1933426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Agent</a:t>
            </a:r>
          </a:p>
        </p:txBody>
      </p:sp>
      <p:pic>
        <p:nvPicPr>
          <p:cNvPr id="354" name="Picture 353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12433" y="1394014"/>
            <a:ext cx="1353645" cy="449307"/>
          </a:xfrm>
          <a:prstGeom prst="rect">
            <a:avLst/>
          </a:prstGeom>
        </p:spPr>
      </p:pic>
      <p:pic>
        <p:nvPicPr>
          <p:cNvPr id="356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899595" y="1460810"/>
            <a:ext cx="1220473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96301" y="1466645"/>
            <a:ext cx="1129096" cy="320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357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487378" y="1381314"/>
            <a:ext cx="1349731" cy="449307"/>
          </a:xfrm>
          <a:prstGeom prst="rect">
            <a:avLst/>
          </a:prstGeom>
        </p:spPr>
      </p:pic>
      <p:pic>
        <p:nvPicPr>
          <p:cNvPr id="360" name="Picture 359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33009" y="1394014"/>
            <a:ext cx="1353645" cy="449307"/>
          </a:xfrm>
          <a:prstGeom prst="rect">
            <a:avLst/>
          </a:prstGeom>
        </p:spPr>
      </p:pic>
      <p:pic>
        <p:nvPicPr>
          <p:cNvPr id="362" name="pasted-image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180535" y="1901645"/>
            <a:ext cx="1217441" cy="33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362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12433" y="1846281"/>
            <a:ext cx="1353645" cy="449307"/>
          </a:xfrm>
          <a:prstGeom prst="rect">
            <a:avLst/>
          </a:prstGeom>
        </p:spPr>
      </p:pic>
      <p:pic>
        <p:nvPicPr>
          <p:cNvPr id="365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515370" y="1946630"/>
            <a:ext cx="1268348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365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74678" y="1846281"/>
            <a:ext cx="1353645" cy="449307"/>
          </a:xfrm>
          <a:prstGeom prst="rect">
            <a:avLst/>
          </a:prstGeom>
        </p:spPr>
      </p:pic>
      <p:pic>
        <p:nvPicPr>
          <p:cNvPr id="368" name="pasted-image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875712" y="1910616"/>
            <a:ext cx="1397365" cy="35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Picture 368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33009" y="1847862"/>
            <a:ext cx="1353645" cy="449306"/>
          </a:xfrm>
          <a:prstGeom prst="rect">
            <a:avLst/>
          </a:prstGeom>
        </p:spPr>
      </p:pic>
      <p:pic>
        <p:nvPicPr>
          <p:cNvPr id="371" name="Picture 370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12433" y="2307519"/>
            <a:ext cx="1353645" cy="449307"/>
          </a:xfrm>
          <a:prstGeom prst="rect">
            <a:avLst/>
          </a:prstGeom>
        </p:spPr>
      </p:pic>
      <p:pic>
        <p:nvPicPr>
          <p:cNvPr id="373" name="Picture 372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78454" y="2295622"/>
            <a:ext cx="1353645" cy="449307"/>
          </a:xfrm>
          <a:prstGeom prst="rect">
            <a:avLst/>
          </a:prstGeom>
        </p:spPr>
      </p:pic>
      <p:pic>
        <p:nvPicPr>
          <p:cNvPr id="375" name="Picture 374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33009" y="2287791"/>
            <a:ext cx="1353645" cy="449307"/>
          </a:xfrm>
          <a:prstGeom prst="rect">
            <a:avLst/>
          </a:prstGeom>
        </p:spPr>
      </p:pic>
      <p:pic>
        <p:nvPicPr>
          <p:cNvPr id="377" name="Picture 376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25133" y="2750976"/>
            <a:ext cx="1353645" cy="449306"/>
          </a:xfrm>
          <a:prstGeom prst="rect">
            <a:avLst/>
          </a:prstGeom>
        </p:spPr>
      </p:pic>
      <p:pic>
        <p:nvPicPr>
          <p:cNvPr id="379" name="Picture 378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94072" y="2750976"/>
            <a:ext cx="1353645" cy="449306"/>
          </a:xfrm>
          <a:prstGeom prst="rect">
            <a:avLst/>
          </a:prstGeom>
        </p:spPr>
      </p:pic>
      <p:pic>
        <p:nvPicPr>
          <p:cNvPr id="381" name="pasted-image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899595" y="2840047"/>
            <a:ext cx="1236583" cy="25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icture 381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33009" y="2747883"/>
            <a:ext cx="1353645" cy="449307"/>
          </a:xfrm>
          <a:prstGeom prst="rect">
            <a:avLst/>
          </a:prstGeom>
        </p:spPr>
      </p:pic>
      <p:pic>
        <p:nvPicPr>
          <p:cNvPr id="384" name="Picture 383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25133" y="3197189"/>
            <a:ext cx="1353645" cy="449307"/>
          </a:xfrm>
          <a:prstGeom prst="rect">
            <a:avLst/>
          </a:prstGeom>
        </p:spPr>
      </p:pic>
      <p:pic>
        <p:nvPicPr>
          <p:cNvPr id="386" name="Picture 385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79071" y="3194151"/>
            <a:ext cx="1353645" cy="449306"/>
          </a:xfrm>
          <a:prstGeom prst="rect">
            <a:avLst/>
          </a:prstGeom>
        </p:spPr>
      </p:pic>
      <p:pic>
        <p:nvPicPr>
          <p:cNvPr id="388" name="Picture 387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41065" y="3186183"/>
            <a:ext cx="1353645" cy="449307"/>
          </a:xfrm>
          <a:prstGeom prst="rect">
            <a:avLst/>
          </a:prstGeom>
        </p:spPr>
      </p:pic>
      <p:pic>
        <p:nvPicPr>
          <p:cNvPr id="390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927898" y="3321407"/>
            <a:ext cx="1179979" cy="188219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/>
          <p:nvPr/>
        </p:nvSpPr>
        <p:spPr>
          <a:xfrm>
            <a:off x="5687014" y="3253101"/>
            <a:ext cx="999901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Mobile Services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392" name="Shape 392"/>
          <p:cNvSpPr/>
          <p:nvPr/>
        </p:nvSpPr>
        <p:spPr>
          <a:xfrm>
            <a:off x="4336183" y="3246164"/>
            <a:ext cx="91741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ElasticSearch 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393" name="Shape 393"/>
          <p:cNvSpPr/>
          <p:nvPr/>
        </p:nvSpPr>
        <p:spPr>
          <a:xfrm>
            <a:off x="6882706" y="2347240"/>
            <a:ext cx="1190326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CloudBees Jenkins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Enterprise</a:t>
            </a:r>
          </a:p>
        </p:txBody>
      </p:sp>
      <p:sp>
        <p:nvSpPr>
          <p:cNvPr id="394" name="Shape 394"/>
          <p:cNvSpPr/>
          <p:nvPr/>
        </p:nvSpPr>
        <p:spPr>
          <a:xfrm>
            <a:off x="4334044" y="2792331"/>
            <a:ext cx="929703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Cassandra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pic>
        <p:nvPicPr>
          <p:cNvPr id="395" name="Picture 394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078055" y="3595475"/>
            <a:ext cx="4184233" cy="10091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"/>
                            </p:stCondLst>
                            <p:childTnLst>
                              <p:par>
                                <p:cTn id="4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"/>
                            </p:stCondLst>
                            <p:childTnLst>
                              <p:par>
                                <p:cTn id="5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50"/>
                            </p:stCondLst>
                            <p:childTnLst>
                              <p:par>
                                <p:cTn id="60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50"/>
                            </p:stCondLst>
                            <p:childTnLst>
                              <p:par>
                                <p:cTn id="70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100"/>
                            </p:stCondLst>
                            <p:childTnLst>
                              <p:par>
                                <p:cTn id="75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1" animBg="1" advAuto="0"/>
      <p:bldP spid="358" grpId="2" animBg="1" advAuto="0"/>
      <p:bldP spid="360" grpId="5" animBg="1" advAuto="0"/>
      <p:bldP spid="363" grpId="3" animBg="1" advAuto="0"/>
      <p:bldP spid="366" grpId="4" animBg="1" advAuto="0"/>
      <p:bldP spid="369" grpId="6" animBg="1" advAuto="0"/>
      <p:bldP spid="371" grpId="7" animBg="1" advAuto="0"/>
      <p:bldP spid="373" grpId="8" animBg="1" advAuto="0"/>
      <p:bldP spid="375" grpId="9" animBg="1" advAuto="0"/>
      <p:bldP spid="377" grpId="10" animBg="1" advAuto="0"/>
      <p:bldP spid="379" grpId="11" animBg="1" advAuto="0"/>
      <p:bldP spid="382" grpId="12" animBg="1" advAuto="0"/>
      <p:bldP spid="384" grpId="13" animBg="1" advAuto="0"/>
      <p:bldP spid="386" grpId="14" animBg="1" advAuto="0"/>
      <p:bldP spid="388" grpId="15" animBg="1" advAuto="0"/>
      <p:bldP spid="395" grpId="16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536714" y="267128"/>
            <a:ext cx="3616581" cy="4267025"/>
          </a:xfrm>
          <a:prstGeom prst="roundRect">
            <a:avLst>
              <a:gd name="adj" fmla="val 4171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9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9147" y="2819039"/>
            <a:ext cx="1082121" cy="31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8715" y="2342123"/>
            <a:ext cx="1272458" cy="336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71674" y="2372640"/>
            <a:ext cx="1260564" cy="339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38689" y="1456956"/>
            <a:ext cx="1117968" cy="336121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hape 4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40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40625" y="288341"/>
            <a:ext cx="4021751" cy="1009149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hape 405"/>
          <p:cNvSpPr/>
          <p:nvPr/>
        </p:nvSpPr>
        <p:spPr>
          <a:xfrm>
            <a:off x="4156480" y="4064680"/>
            <a:ext cx="4021750" cy="456773"/>
          </a:xfrm>
          <a:prstGeom prst="roundRect">
            <a:avLst>
              <a:gd name="adj" fmla="val 11122"/>
            </a:avLst>
          </a:prstGeom>
          <a:solidFill>
            <a:srgbClr val="5E5E5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</a:t>
            </a: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IaaS</a:t>
            </a:r>
          </a:p>
        </p:txBody>
      </p:sp>
      <p:grpSp>
        <p:nvGrpSpPr>
          <p:cNvPr id="412" name="Group 412"/>
          <p:cNvGrpSpPr/>
          <p:nvPr/>
        </p:nvGrpSpPr>
        <p:grpSpPr>
          <a:xfrm>
            <a:off x="4757040" y="4109649"/>
            <a:ext cx="3366050" cy="320518"/>
            <a:chOff x="0" y="0"/>
            <a:chExt cx="3366049" cy="320517"/>
          </a:xfrm>
        </p:grpSpPr>
        <p:pic>
          <p:nvPicPr>
            <p:cNvPr id="406" name="droppedImage.tif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984"/>
              <a:ext cx="318549" cy="318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8717" y="0"/>
              <a:ext cx="319534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droppedImage.tif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58420" y="492"/>
              <a:ext cx="86594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9" name="droppedImage.tiff"/>
            <p:cNvPicPr/>
            <p:nvPr/>
          </p:nvPicPr>
          <p:blipFill>
            <a:blip r:embed="rId10">
              <a:extLst/>
            </a:blip>
            <a:srcRect l="12296" t="1162" r="16473" b="27441"/>
            <a:stretch>
              <a:fillRect/>
            </a:stretch>
          </p:blipFill>
          <p:spPr>
            <a:xfrm>
              <a:off x="1984532" y="984"/>
              <a:ext cx="3195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pasted-image.png"/>
            <p:cNvPicPr/>
            <p:nvPr/>
          </p:nvPicPr>
          <p:blipFill>
            <a:blip r:embed="rId11">
              <a:extLst/>
            </a:blip>
            <a:srcRect l="29203" t="14258" r="29203" b="28296"/>
            <a:stretch>
              <a:fillRect/>
            </a:stretch>
          </p:blipFill>
          <p:spPr>
            <a:xfrm>
              <a:off x="2464234" y="984"/>
              <a:ext cx="3470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1" name="pasted-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71332" y="0"/>
              <a:ext cx="394718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3" name="Shape 413"/>
          <p:cNvSpPr/>
          <p:nvPr/>
        </p:nvSpPr>
        <p:spPr>
          <a:xfrm>
            <a:off x="4153048" y="3676279"/>
            <a:ext cx="2015390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sp>
        <p:nvSpPr>
          <p:cNvPr id="414" name="Shape 414"/>
          <p:cNvSpPr/>
          <p:nvPr/>
        </p:nvSpPr>
        <p:spPr>
          <a:xfrm>
            <a:off x="6244391" y="3676279"/>
            <a:ext cx="1933426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Agent</a:t>
            </a:r>
          </a:p>
        </p:txBody>
      </p:sp>
      <p:pic>
        <p:nvPicPr>
          <p:cNvPr id="415" name="Picture 414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12433" y="1394014"/>
            <a:ext cx="1353645" cy="449307"/>
          </a:xfrm>
          <a:prstGeom prst="rect">
            <a:avLst/>
          </a:prstGeom>
        </p:spPr>
      </p:pic>
      <p:pic>
        <p:nvPicPr>
          <p:cNvPr id="417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899595" y="1460810"/>
            <a:ext cx="1220473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96301" y="1466645"/>
            <a:ext cx="1129096" cy="320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icture 418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487378" y="1381314"/>
            <a:ext cx="1349731" cy="449307"/>
          </a:xfrm>
          <a:prstGeom prst="rect">
            <a:avLst/>
          </a:prstGeom>
        </p:spPr>
      </p:pic>
      <p:pic>
        <p:nvPicPr>
          <p:cNvPr id="421" name="Picture 420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33009" y="1394014"/>
            <a:ext cx="1353645" cy="449307"/>
          </a:xfrm>
          <a:prstGeom prst="rect">
            <a:avLst/>
          </a:prstGeom>
        </p:spPr>
      </p:pic>
      <p:pic>
        <p:nvPicPr>
          <p:cNvPr id="423" name="pasted-image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180535" y="1901645"/>
            <a:ext cx="1217441" cy="33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icture 423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12433" y="1846281"/>
            <a:ext cx="1353645" cy="449307"/>
          </a:xfrm>
          <a:prstGeom prst="rect">
            <a:avLst/>
          </a:prstGeom>
        </p:spPr>
      </p:pic>
      <p:pic>
        <p:nvPicPr>
          <p:cNvPr id="426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515370" y="1946630"/>
            <a:ext cx="1268348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icture 426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74678" y="1846281"/>
            <a:ext cx="1353645" cy="449307"/>
          </a:xfrm>
          <a:prstGeom prst="rect">
            <a:avLst/>
          </a:prstGeom>
        </p:spPr>
      </p:pic>
      <p:pic>
        <p:nvPicPr>
          <p:cNvPr id="429" name="pasted-image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875712" y="1910616"/>
            <a:ext cx="1397365" cy="35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icture 429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33009" y="1847862"/>
            <a:ext cx="1353645" cy="449306"/>
          </a:xfrm>
          <a:prstGeom prst="rect">
            <a:avLst/>
          </a:prstGeom>
        </p:spPr>
      </p:pic>
      <p:pic>
        <p:nvPicPr>
          <p:cNvPr id="432" name="Picture 431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12433" y="2307519"/>
            <a:ext cx="1353645" cy="449307"/>
          </a:xfrm>
          <a:prstGeom prst="rect">
            <a:avLst/>
          </a:prstGeom>
        </p:spPr>
      </p:pic>
      <p:pic>
        <p:nvPicPr>
          <p:cNvPr id="434" name="Picture 433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78454" y="2295622"/>
            <a:ext cx="1353645" cy="449307"/>
          </a:xfrm>
          <a:prstGeom prst="rect">
            <a:avLst/>
          </a:prstGeom>
        </p:spPr>
      </p:pic>
      <p:pic>
        <p:nvPicPr>
          <p:cNvPr id="436" name="Picture 435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33009" y="2287791"/>
            <a:ext cx="1353645" cy="449307"/>
          </a:xfrm>
          <a:prstGeom prst="rect">
            <a:avLst/>
          </a:prstGeom>
        </p:spPr>
      </p:pic>
      <p:pic>
        <p:nvPicPr>
          <p:cNvPr id="438" name="Picture 437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25133" y="2750976"/>
            <a:ext cx="1353645" cy="449306"/>
          </a:xfrm>
          <a:prstGeom prst="rect">
            <a:avLst/>
          </a:prstGeom>
        </p:spPr>
      </p:pic>
      <p:pic>
        <p:nvPicPr>
          <p:cNvPr id="440" name="Picture 439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94072" y="2750976"/>
            <a:ext cx="1353645" cy="449306"/>
          </a:xfrm>
          <a:prstGeom prst="rect">
            <a:avLst/>
          </a:prstGeom>
        </p:spPr>
      </p:pic>
      <p:pic>
        <p:nvPicPr>
          <p:cNvPr id="442" name="pasted-image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899595" y="2840047"/>
            <a:ext cx="1236583" cy="25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Picture 442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33009" y="2747883"/>
            <a:ext cx="1353645" cy="449307"/>
          </a:xfrm>
          <a:prstGeom prst="rect">
            <a:avLst/>
          </a:prstGeom>
        </p:spPr>
      </p:pic>
      <p:pic>
        <p:nvPicPr>
          <p:cNvPr id="445" name="Picture 444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125133" y="3197189"/>
            <a:ext cx="1353645" cy="449307"/>
          </a:xfrm>
          <a:prstGeom prst="rect">
            <a:avLst/>
          </a:prstGeom>
        </p:spPr>
      </p:pic>
      <p:pic>
        <p:nvPicPr>
          <p:cNvPr id="447" name="Picture 446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79071" y="3194151"/>
            <a:ext cx="1353645" cy="449306"/>
          </a:xfrm>
          <a:prstGeom prst="rect">
            <a:avLst/>
          </a:prstGeom>
        </p:spPr>
      </p:pic>
      <p:pic>
        <p:nvPicPr>
          <p:cNvPr id="449" name="Picture 448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841065" y="3186183"/>
            <a:ext cx="1353645" cy="449307"/>
          </a:xfrm>
          <a:prstGeom prst="rect">
            <a:avLst/>
          </a:prstGeom>
        </p:spPr>
      </p:pic>
      <p:pic>
        <p:nvPicPr>
          <p:cNvPr id="451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927898" y="3321407"/>
            <a:ext cx="1179979" cy="188219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5687014" y="3253101"/>
            <a:ext cx="999901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Mobile Services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453" name="Shape 453"/>
          <p:cNvSpPr/>
          <p:nvPr/>
        </p:nvSpPr>
        <p:spPr>
          <a:xfrm>
            <a:off x="4336183" y="3246164"/>
            <a:ext cx="917413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ElasticSearch 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454" name="Shape 454"/>
          <p:cNvSpPr/>
          <p:nvPr/>
        </p:nvSpPr>
        <p:spPr>
          <a:xfrm>
            <a:off x="6882706" y="2347240"/>
            <a:ext cx="1190326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CloudBees Jenkins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Enterprise</a:t>
            </a:r>
          </a:p>
        </p:txBody>
      </p:sp>
      <p:sp>
        <p:nvSpPr>
          <p:cNvPr id="455" name="Shape 455"/>
          <p:cNvSpPr/>
          <p:nvPr/>
        </p:nvSpPr>
        <p:spPr>
          <a:xfrm>
            <a:off x="4334044" y="2792331"/>
            <a:ext cx="929703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Cassandra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456" name="Shape 456"/>
          <p:cNvSpPr/>
          <p:nvPr/>
        </p:nvSpPr>
        <p:spPr>
          <a:xfrm>
            <a:off x="673180" y="444020"/>
            <a:ext cx="1684898" cy="41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1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100"/>
              <a:t>Click to install</a:t>
            </a:r>
          </a:p>
        </p:txBody>
      </p:sp>
      <p:sp>
        <p:nvSpPr>
          <p:cNvPr id="457" name="Shape 457"/>
          <p:cNvSpPr/>
          <p:nvPr/>
        </p:nvSpPr>
        <p:spPr>
          <a:xfrm>
            <a:off x="671561" y="967785"/>
            <a:ext cx="2663153" cy="41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1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100"/>
              <a:t>No downtime updates</a:t>
            </a:r>
          </a:p>
        </p:txBody>
      </p:sp>
      <p:sp>
        <p:nvSpPr>
          <p:cNvPr id="458" name="Shape 458"/>
          <p:cNvSpPr/>
          <p:nvPr/>
        </p:nvSpPr>
        <p:spPr>
          <a:xfrm>
            <a:off x="693040" y="1526329"/>
            <a:ext cx="2228432" cy="411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1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100"/>
              <a:t>Explore install logs</a:t>
            </a:r>
          </a:p>
        </p:txBody>
      </p:sp>
      <p:sp>
        <p:nvSpPr>
          <p:cNvPr id="459" name="Shape 459"/>
          <p:cNvSpPr/>
          <p:nvPr/>
        </p:nvSpPr>
        <p:spPr>
          <a:xfrm>
            <a:off x="681669" y="2120588"/>
            <a:ext cx="2951227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Click to scale the platform</a:t>
            </a:r>
          </a:p>
        </p:txBody>
      </p:sp>
      <p:sp>
        <p:nvSpPr>
          <p:cNvPr id="460" name="Shape 460"/>
          <p:cNvSpPr/>
          <p:nvPr/>
        </p:nvSpPr>
        <p:spPr>
          <a:xfrm>
            <a:off x="692370" y="2687505"/>
            <a:ext cx="262153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Built-in High Availability</a:t>
            </a:r>
          </a:p>
        </p:txBody>
      </p:sp>
      <p:sp>
        <p:nvSpPr>
          <p:cNvPr id="461" name="Shape 461"/>
          <p:cNvSpPr/>
          <p:nvPr/>
        </p:nvSpPr>
        <p:spPr>
          <a:xfrm>
            <a:off x="690376" y="3250332"/>
            <a:ext cx="307467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Built-in Platform Monitoring</a:t>
            </a:r>
          </a:p>
        </p:txBody>
      </p:sp>
      <p:sp>
        <p:nvSpPr>
          <p:cNvPr id="462" name="Shape 462"/>
          <p:cNvSpPr/>
          <p:nvPr/>
        </p:nvSpPr>
        <p:spPr>
          <a:xfrm>
            <a:off x="719754" y="3813158"/>
            <a:ext cx="217500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Integrated services</a:t>
            </a:r>
          </a:p>
        </p:txBody>
      </p:sp>
      <p:pic>
        <p:nvPicPr>
          <p:cNvPr id="463" name="Picture 462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078055" y="3595475"/>
            <a:ext cx="4184233" cy="10091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3" presetClass="entr" presetSubtype="3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23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23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3" presetClass="entr" presetSubtype="3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23" presetClass="entr" presetSubtype="3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1" animBg="1" advAuto="0"/>
      <p:bldP spid="456" grpId="2" animBg="1" advAuto="0"/>
      <p:bldP spid="457" grpId="3" animBg="1" advAuto="0"/>
      <p:bldP spid="458" grpId="4" animBg="1" advAuto="0"/>
      <p:bldP spid="459" grpId="5" animBg="1" advAuto="0"/>
      <p:bldP spid="460" grpId="6" animBg="1" advAuto="0"/>
      <p:bldP spid="461" grpId="7" animBg="1" advAuto="0"/>
      <p:bldP spid="462" grpId="8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9164" y="2767820"/>
            <a:ext cx="1082121" cy="31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8732" y="2290904"/>
            <a:ext cx="1272458" cy="336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21691" y="2321421"/>
            <a:ext cx="1260563" cy="339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88706" y="1405737"/>
            <a:ext cx="1117967" cy="336122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471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90642" y="237122"/>
            <a:ext cx="4021751" cy="1009149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Shape 472"/>
          <p:cNvSpPr/>
          <p:nvPr/>
        </p:nvSpPr>
        <p:spPr>
          <a:xfrm>
            <a:off x="2706496" y="4013461"/>
            <a:ext cx="4021751" cy="456773"/>
          </a:xfrm>
          <a:prstGeom prst="roundRect">
            <a:avLst>
              <a:gd name="adj" fmla="val 11122"/>
            </a:avLst>
          </a:prstGeom>
          <a:solidFill>
            <a:srgbClr val="5E5E5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</a:t>
            </a: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IaaS</a:t>
            </a:r>
          </a:p>
        </p:txBody>
      </p:sp>
      <p:grpSp>
        <p:nvGrpSpPr>
          <p:cNvPr id="479" name="Group 479"/>
          <p:cNvGrpSpPr/>
          <p:nvPr/>
        </p:nvGrpSpPr>
        <p:grpSpPr>
          <a:xfrm>
            <a:off x="3307057" y="4058430"/>
            <a:ext cx="3366050" cy="320518"/>
            <a:chOff x="0" y="0"/>
            <a:chExt cx="3366049" cy="320517"/>
          </a:xfrm>
        </p:grpSpPr>
        <p:pic>
          <p:nvPicPr>
            <p:cNvPr id="473" name="droppedImage.tif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984"/>
              <a:ext cx="318549" cy="318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8717" y="0"/>
              <a:ext cx="319534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5" name="droppedImage.tif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58420" y="492"/>
              <a:ext cx="86594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droppedImage.tiff"/>
            <p:cNvPicPr/>
            <p:nvPr/>
          </p:nvPicPr>
          <p:blipFill>
            <a:blip r:embed="rId10">
              <a:extLst/>
            </a:blip>
            <a:srcRect l="12296" t="1162" r="16473" b="27441"/>
            <a:stretch>
              <a:fillRect/>
            </a:stretch>
          </p:blipFill>
          <p:spPr>
            <a:xfrm>
              <a:off x="1984532" y="984"/>
              <a:ext cx="3195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pasted-image.png"/>
            <p:cNvPicPr/>
            <p:nvPr/>
          </p:nvPicPr>
          <p:blipFill>
            <a:blip r:embed="rId11">
              <a:extLst/>
            </a:blip>
            <a:srcRect l="29203" t="14258" r="29203" b="28296"/>
            <a:stretch>
              <a:fillRect/>
            </a:stretch>
          </p:blipFill>
          <p:spPr>
            <a:xfrm>
              <a:off x="2464234" y="984"/>
              <a:ext cx="347034" cy="319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8" name="pasted-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71332" y="0"/>
              <a:ext cx="394718" cy="31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0" name="Shape 480"/>
          <p:cNvSpPr/>
          <p:nvPr/>
        </p:nvSpPr>
        <p:spPr>
          <a:xfrm>
            <a:off x="2703065" y="3625060"/>
            <a:ext cx="2015390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sp>
        <p:nvSpPr>
          <p:cNvPr id="481" name="Shape 481"/>
          <p:cNvSpPr/>
          <p:nvPr/>
        </p:nvSpPr>
        <p:spPr>
          <a:xfrm>
            <a:off x="4794408" y="3625060"/>
            <a:ext cx="1933426" cy="320518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Agent</a:t>
            </a:r>
          </a:p>
        </p:txBody>
      </p:sp>
      <p:pic>
        <p:nvPicPr>
          <p:cNvPr id="482" name="Picture 481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62450" y="1342795"/>
            <a:ext cx="1353645" cy="449307"/>
          </a:xfrm>
          <a:prstGeom prst="rect">
            <a:avLst/>
          </a:prstGeom>
        </p:spPr>
      </p:pic>
      <p:pic>
        <p:nvPicPr>
          <p:cNvPr id="484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449613" y="1409591"/>
            <a:ext cx="1220472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146319" y="1415426"/>
            <a:ext cx="1129095" cy="320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Picture 485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037395" y="1330095"/>
            <a:ext cx="1349732" cy="449307"/>
          </a:xfrm>
          <a:prstGeom prst="rect">
            <a:avLst/>
          </a:prstGeom>
        </p:spPr>
      </p:pic>
      <p:pic>
        <p:nvPicPr>
          <p:cNvPr id="488" name="Picture 487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383026" y="1342795"/>
            <a:ext cx="1353645" cy="449307"/>
          </a:xfrm>
          <a:prstGeom prst="rect">
            <a:avLst/>
          </a:prstGeom>
        </p:spPr>
      </p:pic>
      <p:pic>
        <p:nvPicPr>
          <p:cNvPr id="490" name="pasted-image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730552" y="1850426"/>
            <a:ext cx="1217441" cy="338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icture 490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62450" y="1795062"/>
            <a:ext cx="1353645" cy="449307"/>
          </a:xfrm>
          <a:prstGeom prst="rect">
            <a:avLst/>
          </a:prstGeom>
        </p:spPr>
      </p:pic>
      <p:pic>
        <p:nvPicPr>
          <p:cNvPr id="493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065387" y="1895411"/>
            <a:ext cx="1268348" cy="29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icture 493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024695" y="1795062"/>
            <a:ext cx="1353645" cy="449307"/>
          </a:xfrm>
          <a:prstGeom prst="rect">
            <a:avLst/>
          </a:prstGeom>
        </p:spPr>
      </p:pic>
      <p:pic>
        <p:nvPicPr>
          <p:cNvPr id="496" name="pasted-image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425729" y="1859397"/>
            <a:ext cx="1397365" cy="35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icture 496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383026" y="1796643"/>
            <a:ext cx="1353645" cy="449307"/>
          </a:xfrm>
          <a:prstGeom prst="rect">
            <a:avLst/>
          </a:prstGeom>
        </p:spPr>
      </p:pic>
      <p:pic>
        <p:nvPicPr>
          <p:cNvPr id="499" name="Picture 498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62450" y="2256300"/>
            <a:ext cx="1353645" cy="449307"/>
          </a:xfrm>
          <a:prstGeom prst="rect">
            <a:avLst/>
          </a:prstGeom>
        </p:spPr>
      </p:pic>
      <p:pic>
        <p:nvPicPr>
          <p:cNvPr id="501" name="Picture 500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028471" y="2244403"/>
            <a:ext cx="1353645" cy="449307"/>
          </a:xfrm>
          <a:prstGeom prst="rect">
            <a:avLst/>
          </a:prstGeom>
        </p:spPr>
      </p:pic>
      <p:pic>
        <p:nvPicPr>
          <p:cNvPr id="503" name="Picture 502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383026" y="2236572"/>
            <a:ext cx="1353645" cy="449307"/>
          </a:xfrm>
          <a:prstGeom prst="rect">
            <a:avLst/>
          </a:prstGeom>
        </p:spPr>
      </p:pic>
      <p:pic>
        <p:nvPicPr>
          <p:cNvPr id="505" name="Picture 504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75150" y="2699757"/>
            <a:ext cx="1353645" cy="449306"/>
          </a:xfrm>
          <a:prstGeom prst="rect">
            <a:avLst/>
          </a:prstGeom>
        </p:spPr>
      </p:pic>
      <p:pic>
        <p:nvPicPr>
          <p:cNvPr id="507" name="Picture 506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044090" y="2699757"/>
            <a:ext cx="1353645" cy="449306"/>
          </a:xfrm>
          <a:prstGeom prst="rect">
            <a:avLst/>
          </a:prstGeom>
        </p:spPr>
      </p:pic>
      <p:pic>
        <p:nvPicPr>
          <p:cNvPr id="509" name="pasted-image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449613" y="2788828"/>
            <a:ext cx="1236582" cy="25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icture 509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383026" y="2696664"/>
            <a:ext cx="1353645" cy="449307"/>
          </a:xfrm>
          <a:prstGeom prst="rect">
            <a:avLst/>
          </a:prstGeom>
        </p:spPr>
      </p:pic>
      <p:pic>
        <p:nvPicPr>
          <p:cNvPr id="512" name="Picture 511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75150" y="3145970"/>
            <a:ext cx="1353645" cy="449307"/>
          </a:xfrm>
          <a:prstGeom prst="rect">
            <a:avLst/>
          </a:prstGeom>
        </p:spPr>
      </p:pic>
      <p:pic>
        <p:nvPicPr>
          <p:cNvPr id="514" name="Picture 513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029089" y="3142932"/>
            <a:ext cx="1353644" cy="449306"/>
          </a:xfrm>
          <a:prstGeom prst="rect">
            <a:avLst/>
          </a:prstGeom>
        </p:spPr>
      </p:pic>
      <p:pic>
        <p:nvPicPr>
          <p:cNvPr id="516" name="Picture 515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391082" y="3134964"/>
            <a:ext cx="1353645" cy="449307"/>
          </a:xfrm>
          <a:prstGeom prst="rect">
            <a:avLst/>
          </a:prstGeom>
        </p:spPr>
      </p:pic>
      <p:pic>
        <p:nvPicPr>
          <p:cNvPr id="518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477915" y="3270188"/>
            <a:ext cx="1179979" cy="188219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hape 519"/>
          <p:cNvSpPr/>
          <p:nvPr/>
        </p:nvSpPr>
        <p:spPr>
          <a:xfrm>
            <a:off x="4237032" y="3201882"/>
            <a:ext cx="999900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Mobile Services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520" name="Shape 520"/>
          <p:cNvSpPr/>
          <p:nvPr/>
        </p:nvSpPr>
        <p:spPr>
          <a:xfrm>
            <a:off x="2886200" y="3194945"/>
            <a:ext cx="917412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ElasticSearch 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521" name="Shape 521"/>
          <p:cNvSpPr/>
          <p:nvPr/>
        </p:nvSpPr>
        <p:spPr>
          <a:xfrm>
            <a:off x="5432723" y="2296021"/>
            <a:ext cx="1190326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CloudBees Jenkins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Enterprise</a:t>
            </a:r>
          </a:p>
        </p:txBody>
      </p:sp>
      <p:sp>
        <p:nvSpPr>
          <p:cNvPr id="522" name="Shape 522"/>
          <p:cNvSpPr/>
          <p:nvPr/>
        </p:nvSpPr>
        <p:spPr>
          <a:xfrm>
            <a:off x="2884061" y="2741112"/>
            <a:ext cx="929703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Cassandra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000" b="1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</a:rPr>
              <a:t>for Pivotal CF</a:t>
            </a:r>
          </a:p>
        </p:txBody>
      </p:sp>
      <p:sp>
        <p:nvSpPr>
          <p:cNvPr id="523" name="Shape 523"/>
          <p:cNvSpPr/>
          <p:nvPr/>
        </p:nvSpPr>
        <p:spPr>
          <a:xfrm>
            <a:off x="325160" y="2209134"/>
            <a:ext cx="1767287" cy="481940"/>
          </a:xfrm>
          <a:prstGeom prst="roundRect">
            <a:avLst>
              <a:gd name="adj" fmla="val 39528"/>
            </a:avLst>
          </a:prstGeom>
          <a:solidFill>
            <a:srgbClr val="F27C3A"/>
          </a:solidFill>
          <a:ln w="38100">
            <a:solidFill>
              <a:srgbClr val="FFFFFF"/>
            </a:solidFill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BOSH releases</a:t>
            </a:r>
          </a:p>
        </p:txBody>
      </p:sp>
      <p:sp>
        <p:nvSpPr>
          <p:cNvPr id="524" name="Shape 524"/>
          <p:cNvSpPr/>
          <p:nvPr/>
        </p:nvSpPr>
        <p:spPr>
          <a:xfrm flipV="1">
            <a:off x="1770245" y="1482404"/>
            <a:ext cx="910353" cy="640707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 flipV="1">
            <a:off x="2043719" y="1984652"/>
            <a:ext cx="643256" cy="189595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2122688" y="2479960"/>
            <a:ext cx="490471" cy="1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2017558" y="2755096"/>
            <a:ext cx="636178" cy="159358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1730151" y="2850708"/>
            <a:ext cx="923585" cy="508910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532" name="Group 532"/>
          <p:cNvGrpSpPr/>
          <p:nvPr/>
        </p:nvGrpSpPr>
        <p:grpSpPr>
          <a:xfrm>
            <a:off x="2275345" y="1167027"/>
            <a:ext cx="1734790" cy="611849"/>
            <a:chOff x="-43380" y="-69408"/>
            <a:chExt cx="1734788" cy="611848"/>
          </a:xfrm>
        </p:grpSpPr>
        <p:pic>
          <p:nvPicPr>
            <p:cNvPr id="529" name="Picture 528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345207" y="116541"/>
              <a:ext cx="1346201" cy="425899"/>
            </a:xfrm>
            <a:prstGeom prst="rect">
              <a:avLst/>
            </a:prstGeom>
            <a:effectLst/>
          </p:spPr>
        </p:pic>
        <p:sp>
          <p:nvSpPr>
            <p:cNvPr id="531" name="Shape 531"/>
            <p:cNvSpPr/>
            <p:nvPr/>
          </p:nvSpPr>
          <p:spPr>
            <a:xfrm>
              <a:off x="-43381" y="-69409"/>
              <a:ext cx="375008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600" b="1">
                  <a:solidFill>
                    <a:srgbClr val="F27C3A"/>
                  </a:solid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600" b="1">
                  <a:solidFill>
                    <a:srgbClr val="F27C3A"/>
                  </a:solidFill>
                  <a:uFill>
                    <a:solidFill>
                      <a:srgbClr val="4D4D4D"/>
                    </a:solidFill>
                  </a:uFill>
                </a:rPr>
                <a:t>CF</a:t>
              </a:r>
            </a:p>
          </p:txBody>
        </p:sp>
      </p:grpSp>
      <p:pic>
        <p:nvPicPr>
          <p:cNvPr id="533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7041314" y="1672342"/>
            <a:ext cx="2033205" cy="2033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Picture 533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628037" y="3539204"/>
            <a:ext cx="4184234" cy="100914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8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4" presetClass="entr" presetSubtype="3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6" animBg="1" advAuto="0"/>
      <p:bldP spid="524" grpId="1" animBg="1" advAuto="0"/>
      <p:bldP spid="525" grpId="2" animBg="1" advAuto="0"/>
      <p:bldP spid="526" grpId="3" animBg="1" advAuto="0"/>
      <p:bldP spid="527" grpId="4" animBg="1" advAuto="0"/>
      <p:bldP spid="528" grpId="5" animBg="1" advAuto="0"/>
      <p:bldP spid="532" grpId="7" animBg="1" advAuto="0"/>
      <p:bldP spid="533" grpId="8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53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4152" y="1111242"/>
            <a:ext cx="4336986" cy="3188961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Shape 539"/>
          <p:cNvSpPr/>
          <p:nvPr/>
        </p:nvSpPr>
        <p:spPr>
          <a:xfrm>
            <a:off x="2533024" y="4368515"/>
            <a:ext cx="3569951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u="sng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uFillTx/>
              </a:defRPr>
            </a:pPr>
            <a:r>
              <a:rPr sz="1300" u="sng">
                <a:solidFill>
                  <a:srgbClr val="3EA7BC"/>
                </a:solidFill>
                <a:uFill>
                  <a:solidFill>
                    <a:srgbClr val="3EA7BC"/>
                  </a:solidFill>
                </a:uFill>
                <a:hlinkClick r:id="rId3"/>
              </a:rPr>
              <a:t>http://docs.cloudfoundry.org/bosh/workflow.html</a:t>
            </a:r>
          </a:p>
        </p:txBody>
      </p:sp>
      <p:sp>
        <p:nvSpPr>
          <p:cNvPr id="540" name="Shape 540"/>
          <p:cNvSpPr/>
          <p:nvPr/>
        </p:nvSpPr>
        <p:spPr>
          <a:xfrm>
            <a:off x="2032040" y="1118272"/>
            <a:ext cx="1909319" cy="3174900"/>
          </a:xfrm>
          <a:prstGeom prst="rect">
            <a:avLst/>
          </a:prstGeom>
          <a:ln w="25400">
            <a:solidFill>
              <a:srgbClr val="F27C3A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2341803" y="817726"/>
            <a:ext cx="128979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CF flow</a:t>
            </a:r>
          </a:p>
        </p:txBody>
      </p:sp>
      <p:pic>
        <p:nvPicPr>
          <p:cNvPr id="550" name="Picture 549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1094" y="3414773"/>
            <a:ext cx="645195" cy="66571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543" name="Shape 543"/>
          <p:cNvSpPr/>
          <p:nvPr/>
        </p:nvSpPr>
        <p:spPr>
          <a:xfrm>
            <a:off x="1047844" y="3499927"/>
            <a:ext cx="75645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Bootstrap</a:t>
            </a:r>
          </a:p>
        </p:txBody>
      </p:sp>
      <p:sp>
        <p:nvSpPr>
          <p:cNvPr id="544" name="Shape 544"/>
          <p:cNvSpPr/>
          <p:nvPr/>
        </p:nvSpPr>
        <p:spPr>
          <a:xfrm>
            <a:off x="564316" y="3776965"/>
            <a:ext cx="1230199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Manage Releases</a:t>
            </a:r>
          </a:p>
        </p:txBody>
      </p:sp>
      <p:sp>
        <p:nvSpPr>
          <p:cNvPr id="545" name="Shape 545"/>
          <p:cNvSpPr/>
          <p:nvPr/>
        </p:nvSpPr>
        <p:spPr>
          <a:xfrm>
            <a:off x="742897" y="4005064"/>
            <a:ext cx="1051618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Manage Config</a:t>
            </a:r>
          </a:p>
        </p:txBody>
      </p:sp>
      <p:sp>
        <p:nvSpPr>
          <p:cNvPr id="546" name="Shape 546"/>
          <p:cNvSpPr/>
          <p:nvPr/>
        </p:nvSpPr>
        <p:spPr>
          <a:xfrm>
            <a:off x="953447" y="4242780"/>
            <a:ext cx="81853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Bosh Client</a:t>
            </a:r>
          </a:p>
        </p:txBody>
      </p:sp>
      <p:sp>
        <p:nvSpPr>
          <p:cNvPr id="547" name="Shape 547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BOSH possible flows</a:t>
            </a:r>
          </a:p>
        </p:txBody>
      </p:sp>
      <p:sp>
        <p:nvSpPr>
          <p:cNvPr id="548" name="Shape 548"/>
          <p:cNvSpPr/>
          <p:nvPr/>
        </p:nvSpPr>
        <p:spPr>
          <a:xfrm>
            <a:off x="268204" y="3715127"/>
            <a:ext cx="245056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9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9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+</a:t>
            </a:r>
          </a:p>
        </p:txBody>
      </p:sp>
      <p:pic>
        <p:nvPicPr>
          <p:cNvPr id="54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8009" y="3811517"/>
            <a:ext cx="1537380" cy="38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99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9"/>
                            </p:stCondLst>
                            <p:childTnLst>
                              <p:par>
                                <p:cTn id="13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49"/>
                            </p:stCondLst>
                            <p:childTnLst>
                              <p:par>
                                <p:cTn id="18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99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48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48"/>
                            </p:stCondLst>
                            <p:childTnLst>
                              <p:par>
                                <p:cTn id="25" presetID="22" presetClass="exit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26" dur="1000" fill="hold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48"/>
                            </p:stCondLst>
                            <p:childTnLst>
                              <p:par>
                                <p:cTn id="29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98"/>
                            </p:stCondLst>
                            <p:childTnLst>
                              <p:par>
                                <p:cTn id="34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98"/>
                            </p:stCondLst>
                            <p:childTnLst>
                              <p:par>
                                <p:cTn id="37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98"/>
                            </p:stCondLst>
                            <p:childTnLst>
                              <p:par>
                                <p:cTn id="40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2" animBg="1" advAuto="0"/>
      <p:bldP spid="541" grpId="1" animBg="1" advAuto="0"/>
      <p:bldP spid="550" grpId="4" animBg="1" advAuto="0"/>
      <p:bldP spid="550" grpId="6" animBg="1" advAuto="0"/>
      <p:bldP spid="543" grpId="5" animBg="1" advAuto="0"/>
      <p:bldP spid="544" grpId="8" animBg="1" advAuto="0"/>
      <p:bldP spid="545" grpId="9" animBg="1" advAuto="0"/>
      <p:bldP spid="546" grpId="10" animBg="1" advAuto="0"/>
      <p:bldP spid="548" grpId="7" animBg="1" advAuto="0"/>
      <p:bldP spid="549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 idx="4294967295"/>
          </p:nvPr>
        </p:nvSpPr>
        <p:spPr>
          <a:xfrm>
            <a:off x="1291682" y="1466854"/>
            <a:ext cx="7852267" cy="533401"/>
          </a:xfrm>
          <a:prstGeom prst="rect">
            <a:avLst/>
          </a:prstGeom>
        </p:spPr>
        <p:txBody>
          <a:bodyPr/>
          <a:lstStyle/>
          <a:p>
            <a:pPr lvl="5">
              <a:lnSpc>
                <a:spcPct val="10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How does a Pivotal CF install work?</a:t>
            </a:r>
          </a:p>
        </p:txBody>
      </p:sp>
      <p:sp>
        <p:nvSpPr>
          <p:cNvPr id="553" name="Shape 5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5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7546" y="2317425"/>
            <a:ext cx="1729718" cy="1994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55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hape 558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59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/>
          <p:nvPr/>
        </p:nvSpPr>
        <p:spPr>
          <a:xfrm>
            <a:off x="96447" y="267128"/>
            <a:ext cx="3767664" cy="4267025"/>
          </a:xfrm>
          <a:prstGeom prst="roundRect">
            <a:avLst>
              <a:gd name="adj" fmla="val 4004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2329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563" name="Shape 5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4115487" y="13393"/>
            <a:ext cx="128979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CF flow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06E40"/>
                </a:solidFill>
                <a:uFill>
                  <a:solidFill>
                    <a:srgbClr val="F16F3B"/>
                  </a:solidFill>
                </a:uFill>
              </a:rPr>
              <a:t>Pivotal CF 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xfrm>
            <a:off x="890587" y="2277784"/>
            <a:ext cx="7620001" cy="104233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BA8DC"/>
                </a:solidFill>
                <a:uFill>
                  <a:solidFill>
                    <a:srgbClr val="3EA7BC"/>
                  </a:solidFill>
                </a:uFill>
              </a:rPr>
              <a:t>Ops Manager and BOSH deep dive</a:t>
            </a:r>
          </a:p>
        </p:txBody>
      </p:sp>
      <p:sp>
        <p:nvSpPr>
          <p:cNvPr id="138" name="Shape 138"/>
          <p:cNvSpPr/>
          <p:nvPr/>
        </p:nvSpPr>
        <p:spPr>
          <a:xfrm>
            <a:off x="890587" y="3238773"/>
            <a:ext cx="76200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uFill>
                  <a:solidFill>
                    <a:srgbClr val="3EA7BC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FFFFFF"/>
                </a:solidFill>
                <a:uFill>
                  <a:solidFill>
                    <a:srgbClr val="3EA7BC"/>
                  </a:solidFill>
                </a:uFill>
              </a:rPr>
              <a:t>C</a:t>
            </a:r>
            <a:r>
              <a:rPr lang="x-none" dirty="0" smtClean="0">
                <a:solidFill>
                  <a:srgbClr val="FFFFFF"/>
                </a:solidFill>
                <a:uFill>
                  <a:solidFill>
                    <a:srgbClr val="3EA7BC"/>
                  </a:solidFill>
                </a:uFill>
              </a:rPr>
              <a:t>omments about </a:t>
            </a:r>
            <a:r>
              <a:rPr lang="x-none" smtClean="0">
                <a:solidFill>
                  <a:srgbClr val="FFFFFF"/>
                </a:solidFill>
                <a:uFill>
                  <a:solidFill>
                    <a:srgbClr val="3EA7BC"/>
                  </a:solidFill>
                </a:uFill>
              </a:rPr>
              <a:t>this deck: </a:t>
            </a:r>
            <a:r>
              <a:rPr lang="x-none" dirty="0" smtClean="0">
                <a:solidFill>
                  <a:srgbClr val="FFFFFF"/>
                </a:solidFill>
                <a:uFill>
                  <a:solidFill>
                    <a:srgbClr val="3EA7BC"/>
                  </a:solidFill>
                </a:uFill>
              </a:rPr>
              <a:t>fmelo@pivotal.io</a:t>
            </a:r>
            <a:endParaRPr dirty="0">
              <a:solidFill>
                <a:srgbClr val="FFFFFF"/>
              </a:solidFill>
              <a:uFill>
                <a:solidFill>
                  <a:srgbClr val="3EA7BC"/>
                </a:solidFill>
              </a:uFill>
            </a:endParaRP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56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69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/>
          <p:nvPr/>
        </p:nvSpPr>
        <p:spPr>
          <a:xfrm>
            <a:off x="96447" y="267128"/>
            <a:ext cx="3767664" cy="4267025"/>
          </a:xfrm>
          <a:prstGeom prst="roundRect">
            <a:avLst>
              <a:gd name="adj" fmla="val 4004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2329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573" name="Shape 5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  <p:pic>
        <p:nvPicPr>
          <p:cNvPr id="57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17419" y="1335616"/>
            <a:ext cx="2254903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Picture 584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58851" y="892956"/>
            <a:ext cx="1177602" cy="469602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577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09058" y="1756833"/>
            <a:ext cx="1421892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58172" y="1511300"/>
            <a:ext cx="211667" cy="211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Picture 585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19284" y="1062188"/>
            <a:ext cx="1029995" cy="67059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582" name="Group 582"/>
          <p:cNvGrpSpPr/>
          <p:nvPr/>
        </p:nvGrpSpPr>
        <p:grpSpPr>
          <a:xfrm>
            <a:off x="4085218" y="904129"/>
            <a:ext cx="965201" cy="807783"/>
            <a:chOff x="0" y="0"/>
            <a:chExt cx="965200" cy="807782"/>
          </a:xfrm>
        </p:grpSpPr>
        <p:sp>
          <p:nvSpPr>
            <p:cNvPr id="580" name="Shape 580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</a:rPr>
                <a:t>Manifest</a:t>
              </a:r>
            </a:p>
          </p:txBody>
        </p:sp>
        <p:pic>
          <p:nvPicPr>
            <p:cNvPr id="581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3" name="Shape 583"/>
          <p:cNvSpPr/>
          <p:nvPr/>
        </p:nvSpPr>
        <p:spPr>
          <a:xfrm>
            <a:off x="5457212" y="1077543"/>
            <a:ext cx="880189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BOSH Bootstrap</a:t>
            </a:r>
          </a:p>
        </p:txBody>
      </p:sp>
      <p:sp>
        <p:nvSpPr>
          <p:cNvPr id="584" name="Shape 584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99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99"/>
                            </p:stCondLst>
                            <p:childTnLst>
                              <p:par>
                                <p:cTn id="12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3" dur="1000" fill="hold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99"/>
                            </p:stCondLst>
                            <p:childTnLst>
                              <p:par>
                                <p:cTn id="16" presetID="23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99"/>
                            </p:stCondLst>
                            <p:childTnLst>
                              <p:par>
                                <p:cTn id="21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49"/>
                            </p:stCondLst>
                            <p:childTnLst>
                              <p:par>
                                <p:cTn id="26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49"/>
                            </p:stCondLst>
                            <p:childTnLst>
                              <p:par>
                                <p:cTn id="31" presetID="23" presetClass="exit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199"/>
                            </p:stCondLst>
                            <p:childTnLst>
                              <p:par>
                                <p:cTn id="36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199"/>
                            </p:stCondLst>
                            <p:childTnLst>
                              <p:par>
                                <p:cTn id="39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99"/>
                            </p:stCondLst>
                            <p:childTnLst>
                              <p:par>
                                <p:cTn id="42" presetID="22" presetClass="entr" presetSubtype="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7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99"/>
                            </p:stCondLst>
                            <p:childTnLst>
                              <p:par>
                                <p:cTn id="46" presetID="22" presetClass="exit" presetSubtype="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47" dur="499" fill="hold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98"/>
                            </p:stCondLst>
                            <p:childTnLst>
                              <p:par>
                                <p:cTn id="50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148"/>
                            </p:stCondLst>
                            <p:childTnLst>
                              <p:par>
                                <p:cTn id="55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148"/>
                            </p:stCondLst>
                            <p:childTnLst>
                              <p:par>
                                <p:cTn id="59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" grpId="1" animBg="1" advAuto="0"/>
      <p:bldP spid="575" grpId="4" animBg="1" advAuto="0"/>
      <p:bldP spid="575" grpId="7" animBg="1" advAuto="0"/>
      <p:bldP spid="585" grpId="2" animBg="1" advAuto="0"/>
      <p:bldP spid="585" grpId="3" animBg="1" advAuto="0"/>
      <p:bldP spid="577" grpId="5" animBg="1" advAuto="0"/>
      <p:bldP spid="577" grpId="9" animBg="1" advAuto="0"/>
      <p:bldP spid="578" grpId="6" animBg="1" advAuto="0"/>
      <p:bldP spid="578" grpId="8" animBg="1" advAuto="0"/>
      <p:bldP spid="586" grpId="10" animBg="1" advAuto="0"/>
      <p:bldP spid="586" grpId="11" animBg="1" advAuto="0"/>
      <p:bldP spid="582" grpId="12" animBg="1" advAuto="0"/>
      <p:bldP spid="583" grpId="14" animBg="1" advAuto="0"/>
      <p:bldP spid="584" grpId="13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96447" y="267128"/>
            <a:ext cx="3749695" cy="4267025"/>
          </a:xfrm>
          <a:prstGeom prst="roundRect">
            <a:avLst>
              <a:gd name="adj" fmla="val 4023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590" name="Shape 5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  <p:sp>
        <p:nvSpPr>
          <p:cNvPr id="592" name="Shape 592"/>
          <p:cNvSpPr/>
          <p:nvPr/>
        </p:nvSpPr>
        <p:spPr>
          <a:xfrm>
            <a:off x="5457212" y="1077543"/>
            <a:ext cx="880189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BOSH Bootstrap</a:t>
            </a:r>
          </a:p>
        </p:txBody>
      </p:sp>
      <p:sp>
        <p:nvSpPr>
          <p:cNvPr id="593" name="Shape 593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59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Shape 595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96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Shape 597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pic>
        <p:nvPicPr>
          <p:cNvPr id="600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601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602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5" name="Group 605"/>
          <p:cNvGrpSpPr/>
          <p:nvPr/>
        </p:nvGrpSpPr>
        <p:grpSpPr>
          <a:xfrm>
            <a:off x="4085218" y="904129"/>
            <a:ext cx="965201" cy="807783"/>
            <a:chOff x="0" y="0"/>
            <a:chExt cx="965200" cy="807782"/>
          </a:xfrm>
        </p:grpSpPr>
        <p:sp>
          <p:nvSpPr>
            <p:cNvPr id="603" name="Shape 603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</a:rPr>
                <a:t>Manifest</a:t>
              </a:r>
            </a:p>
          </p:txBody>
        </p:sp>
        <p:pic>
          <p:nvPicPr>
            <p:cNvPr id="604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300" fill="hold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5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3" animBg="1" advAuto="0"/>
      <p:bldP spid="599" grpId="4" animBg="1" advAuto="0"/>
      <p:bldP spid="600" grpId="5" animBg="1" advAuto="0"/>
      <p:bldP spid="601" grpId="2" animBg="1" advAuto="0"/>
      <p:bldP spid="605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609" name="Shape 6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611" name="Shape 611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61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hape 613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14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Shape 615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617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619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141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621" name="Shape 621"/>
          <p:cNvSpPr/>
          <p:nvPr/>
        </p:nvSpPr>
        <p:spPr>
          <a:xfrm>
            <a:off x="4287608" y="1079700"/>
            <a:ext cx="676492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r">
              <a:defRPr>
                <a:solidFill>
                  <a:srgbClr val="000000"/>
                </a:solidFill>
                <a:uFillTx/>
              </a:defRPr>
            </a:pPr>
            <a:r>
              <a:rPr sz="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CF</a:t>
            </a:r>
            <a:r>
              <a:rPr sz="8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 </a:t>
            </a:r>
            <a:r>
              <a:rPr sz="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Release</a:t>
            </a:r>
          </a:p>
        </p:txBody>
      </p:sp>
      <p:sp>
        <p:nvSpPr>
          <p:cNvPr id="622" name="Shape 622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sp>
        <p:nvSpPr>
          <p:cNvPr id="623" name="Shape 623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1" animBg="1" advAuto="0"/>
      <p:bldP spid="620" grpId="2" animBg="1" advAuto="0"/>
      <p:bldP spid="62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627" name="Shape 6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629" name="Shape 629"/>
          <p:cNvSpPr/>
          <p:nvPr/>
        </p:nvSpPr>
        <p:spPr>
          <a:xfrm>
            <a:off x="4236808" y="1282900"/>
            <a:ext cx="676492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r">
              <a:defRPr>
                <a:solidFill>
                  <a:srgbClr val="000000"/>
                </a:solidFill>
                <a:uFillTx/>
              </a:defRPr>
            </a:pPr>
            <a:r>
              <a:rPr sz="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CF</a:t>
            </a:r>
            <a:r>
              <a:rPr sz="8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 </a:t>
            </a:r>
            <a:r>
              <a:rPr sz="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Release</a:t>
            </a:r>
          </a:p>
        </p:txBody>
      </p:sp>
      <p:sp>
        <p:nvSpPr>
          <p:cNvPr id="630" name="Shape 630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63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Shape 632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33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Shape 634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636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Shape 637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638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141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640" name="Shape 640"/>
          <p:cNvSpPr/>
          <p:nvPr/>
        </p:nvSpPr>
        <p:spPr>
          <a:xfrm>
            <a:off x="4287608" y="1079700"/>
            <a:ext cx="676492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r">
              <a:defRPr>
                <a:solidFill>
                  <a:srgbClr val="000000"/>
                </a:solidFill>
                <a:uFillTx/>
              </a:defRPr>
            </a:pPr>
            <a:r>
              <a:rPr sz="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CF</a:t>
            </a:r>
            <a:r>
              <a:rPr sz="8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 </a:t>
            </a:r>
            <a:r>
              <a:rPr sz="8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Release</a:t>
            </a:r>
          </a:p>
        </p:txBody>
      </p:sp>
      <p:grpSp>
        <p:nvGrpSpPr>
          <p:cNvPr id="646" name="Group 646"/>
          <p:cNvGrpSpPr/>
          <p:nvPr/>
        </p:nvGrpSpPr>
        <p:grpSpPr>
          <a:xfrm>
            <a:off x="4225405" y="1320730"/>
            <a:ext cx="3751830" cy="3256624"/>
            <a:chOff x="0" y="0"/>
            <a:chExt cx="3751829" cy="3256623"/>
          </a:xfrm>
        </p:grpSpPr>
        <p:sp>
          <p:nvSpPr>
            <p:cNvPr id="641" name="Shape 641"/>
            <p:cNvSpPr/>
            <p:nvPr/>
          </p:nvSpPr>
          <p:spPr>
            <a:xfrm>
              <a:off x="1331153" y="2718042"/>
              <a:ext cx="965201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535353"/>
                  </a:solidFill>
                </a:rPr>
                <a:t>Config parameters</a:t>
              </a:r>
            </a:p>
          </p:txBody>
        </p:sp>
        <p:grpSp>
          <p:nvGrpSpPr>
            <p:cNvPr id="645" name="Group 645"/>
            <p:cNvGrpSpPr/>
            <p:nvPr/>
          </p:nvGrpSpPr>
          <p:grpSpPr>
            <a:xfrm>
              <a:off x="0" y="0"/>
              <a:ext cx="3751830" cy="2666247"/>
              <a:chOff x="0" y="0"/>
              <a:chExt cx="3751829" cy="2666246"/>
            </a:xfrm>
          </p:grpSpPr>
          <p:pic>
            <p:nvPicPr>
              <p:cNvPr id="642" name="pasted-image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728951"/>
                <a:ext cx="3751830" cy="1937296"/>
              </a:xfrm>
              <a:prstGeom prst="rect">
                <a:avLst/>
              </a:prstGeom>
              <a:ln w="25400" cap="flat">
                <a:solidFill>
                  <a:srgbClr val="33928A"/>
                </a:solidFill>
                <a:prstDash val="solid"/>
                <a:round/>
              </a:ln>
              <a:effectLst/>
            </p:spPr>
          </p:pic>
          <p:sp>
            <p:nvSpPr>
              <p:cNvPr id="643" name="Shape 643"/>
              <p:cNvSpPr/>
              <p:nvPr/>
            </p:nvSpPr>
            <p:spPr>
              <a:xfrm flipV="1">
                <a:off x="3110" y="0"/>
                <a:ext cx="449564" cy="719911"/>
              </a:xfrm>
              <a:prstGeom prst="line">
                <a:avLst/>
              </a:prstGeom>
              <a:noFill/>
              <a:ln w="25400" cap="flat">
                <a:solidFill>
                  <a:srgbClr val="33928A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defTabSz="457200">
                  <a:defRPr sz="120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44" name="Shape 644"/>
              <p:cNvSpPr/>
              <p:nvPr/>
            </p:nvSpPr>
            <p:spPr>
              <a:xfrm flipH="1" flipV="1">
                <a:off x="447374" y="1742"/>
                <a:ext cx="3295755" cy="714998"/>
              </a:xfrm>
              <a:prstGeom prst="line">
                <a:avLst/>
              </a:prstGeom>
              <a:noFill/>
              <a:ln w="25400" cap="flat">
                <a:solidFill>
                  <a:srgbClr val="33928A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defTabSz="457200">
                  <a:defRPr sz="120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647" name="Shape 647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sp>
        <p:nvSpPr>
          <p:cNvPr id="648" name="Shape 648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  <p:pic>
        <p:nvPicPr>
          <p:cNvPr id="654" name="Picture 653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75150" y="924632"/>
            <a:ext cx="880187" cy="109832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652" name="Group 652"/>
          <p:cNvGrpSpPr/>
          <p:nvPr/>
        </p:nvGrpSpPr>
        <p:grpSpPr>
          <a:xfrm>
            <a:off x="4603105" y="1007536"/>
            <a:ext cx="965201" cy="807783"/>
            <a:chOff x="0" y="0"/>
            <a:chExt cx="965200" cy="807782"/>
          </a:xfrm>
        </p:grpSpPr>
        <p:sp>
          <p:nvSpPr>
            <p:cNvPr id="650" name="Shape 650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</a:rPr>
                <a:t>Manifest</a:t>
              </a:r>
            </a:p>
          </p:txBody>
        </p:sp>
        <p:pic>
          <p:nvPicPr>
            <p:cNvPr id="651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5" name="Picture 654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947702" y="1244769"/>
            <a:ext cx="682339" cy="134576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18" presetClass="exit" presetSubtype="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strips(downRight)">
                                      <p:cBhvr>
                                        <p:cTn id="10" dur="1000" fill="hold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99"/>
                            </p:stCondLst>
                            <p:childTnLst>
                              <p:par>
                                <p:cTn id="13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49"/>
                            </p:stCondLst>
                            <p:childTnLst>
                              <p:par>
                                <p:cTn id="18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49"/>
                            </p:stCondLst>
                            <p:childTnLst>
                              <p:par>
                                <p:cTn id="2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fill="hold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949"/>
                            </p:stCondLst>
                            <p:childTnLst>
                              <p:par>
                                <p:cTn id="26" presetID="18" presetClass="exit" presetSubtype="9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strips(upLeft)">
                                      <p:cBhvr>
                                        <p:cTn id="27" dur="499" fill="hold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448"/>
                            </p:stCondLst>
                            <p:childTnLst>
                              <p:par>
                                <p:cTn id="30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3" animBg="1" advAuto="0"/>
      <p:bldP spid="646" grpId="5" animBg="1" advAuto="0"/>
      <p:bldP spid="654" grpId="1" animBg="1" advAuto="0"/>
      <p:bldP spid="654" grpId="2" animBg="1" advAuto="0"/>
      <p:bldP spid="652" grpId="7" animBg="1" advAuto="0"/>
      <p:bldP spid="655" grpId="4" animBg="1" advAuto="0"/>
      <p:bldP spid="655" grpId="6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659" name="Shape 6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pic>
        <p:nvPicPr>
          <p:cNvPr id="685" name="Picture 684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8509" y="1377029"/>
            <a:ext cx="1641869" cy="5192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662" name="Shape 662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grpSp>
        <p:nvGrpSpPr>
          <p:cNvPr id="665" name="Group 665"/>
          <p:cNvGrpSpPr/>
          <p:nvPr/>
        </p:nvGrpSpPr>
        <p:grpSpPr>
          <a:xfrm>
            <a:off x="6055497" y="1962084"/>
            <a:ext cx="1050462" cy="763745"/>
            <a:chOff x="0" y="0"/>
            <a:chExt cx="1050461" cy="763744"/>
          </a:xfrm>
        </p:grpSpPr>
        <p:sp>
          <p:nvSpPr>
            <p:cNvPr id="663" name="Shape 663"/>
            <p:cNvSpPr/>
            <p:nvPr/>
          </p:nvSpPr>
          <p:spPr>
            <a:xfrm>
              <a:off x="0" y="0"/>
              <a:ext cx="1050462" cy="53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535353"/>
                  </a:solidFill>
                </a:rPr>
                <a:t>Upload Release + Stemcell </a:t>
              </a:r>
            </a:p>
          </p:txBody>
        </p:sp>
        <p:pic>
          <p:nvPicPr>
            <p:cNvPr id="664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9549" y="352380"/>
              <a:ext cx="411364" cy="41136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pic>
      </p:grpSp>
      <p:sp>
        <p:nvSpPr>
          <p:cNvPr id="666" name="Shape 666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66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Shape 668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69" name="droppedImage.tif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Shape 670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672" name="image10.png" descr="ICON_VM_basic_label_Q308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Shape 673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674" name="image10.png" descr="ICON_VM_basic_label_Q308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676" name="Shape 676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grpSp>
        <p:nvGrpSpPr>
          <p:cNvPr id="680" name="Group 680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677" name="Picture 676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679" name="Shape 679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grpSp>
        <p:nvGrpSpPr>
          <p:cNvPr id="683" name="Group 683"/>
          <p:cNvGrpSpPr/>
          <p:nvPr/>
        </p:nvGrpSpPr>
        <p:grpSpPr>
          <a:xfrm>
            <a:off x="4603105" y="1020236"/>
            <a:ext cx="965201" cy="807783"/>
            <a:chOff x="0" y="0"/>
            <a:chExt cx="965200" cy="807782"/>
          </a:xfrm>
        </p:grpSpPr>
        <p:sp>
          <p:nvSpPr>
            <p:cNvPr id="681" name="Shape 681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</a:rPr>
                <a:t>Manifest</a:t>
              </a:r>
            </a:p>
          </p:txBody>
        </p:sp>
        <p:pic>
          <p:nvPicPr>
            <p:cNvPr id="682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4" name="Shape 684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xit" presetSubtype="8" fill="hold" grpId="4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8" dur="700" fill="hold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50"/>
                            </p:stCondLst>
                            <p:childTnLst>
                              <p:par>
                                <p:cTn id="21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300" fill="hold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2" animBg="1" advAuto="0"/>
      <p:bldP spid="685" grpId="4" animBg="1" advAuto="0"/>
      <p:bldP spid="662" grpId="1" animBg="1" advAuto="0"/>
      <p:bldP spid="665" grpId="3" animBg="1" advAuto="0"/>
      <p:bldP spid="665" grpId="5" animBg="1" advAuto="0"/>
      <p:bldP spid="680" grpId="6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689" name="Shape 6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pic>
        <p:nvPicPr>
          <p:cNvPr id="715" name="Picture 714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8509" y="1377029"/>
            <a:ext cx="1641869" cy="5192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692" name="Shape 692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grpSp>
        <p:nvGrpSpPr>
          <p:cNvPr id="695" name="Group 695"/>
          <p:cNvGrpSpPr/>
          <p:nvPr/>
        </p:nvGrpSpPr>
        <p:grpSpPr>
          <a:xfrm>
            <a:off x="6055497" y="1962084"/>
            <a:ext cx="1050462" cy="538582"/>
            <a:chOff x="0" y="0"/>
            <a:chExt cx="1050461" cy="538580"/>
          </a:xfrm>
        </p:grpSpPr>
        <p:sp>
          <p:nvSpPr>
            <p:cNvPr id="693" name="Shape 693"/>
            <p:cNvSpPr/>
            <p:nvPr/>
          </p:nvSpPr>
          <p:spPr>
            <a:xfrm>
              <a:off x="0" y="0"/>
              <a:ext cx="1050462" cy="53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535353"/>
                  </a:solidFill>
                </a:rPr>
                <a:t>Set Manifest</a:t>
              </a:r>
            </a:p>
          </p:txBody>
        </p:sp>
        <p:pic>
          <p:nvPicPr>
            <p:cNvPr id="694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1672" y="190144"/>
              <a:ext cx="368301" cy="33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6" name="Shape 696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69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hape 698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99" name="droppedImage.tif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Shape 700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702" name="image10.png" descr="ICON_VM_basic_label_Q308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hape 703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704" name="image10.png" descr="ICON_VM_basic_label_Q308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706" name="Shape 706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grpSp>
        <p:nvGrpSpPr>
          <p:cNvPr id="710" name="Group 710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707" name="Picture 706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709" name="Shape 709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grpSp>
        <p:nvGrpSpPr>
          <p:cNvPr id="713" name="Group 713"/>
          <p:cNvGrpSpPr/>
          <p:nvPr/>
        </p:nvGrpSpPr>
        <p:grpSpPr>
          <a:xfrm>
            <a:off x="4603105" y="1020236"/>
            <a:ext cx="965201" cy="807783"/>
            <a:chOff x="0" y="0"/>
            <a:chExt cx="965200" cy="807782"/>
          </a:xfrm>
        </p:grpSpPr>
        <p:sp>
          <p:nvSpPr>
            <p:cNvPr id="711" name="Shape 711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</a:rPr>
                <a:t>Manifest</a:t>
              </a:r>
            </a:p>
          </p:txBody>
        </p:sp>
        <p:pic>
          <p:nvPicPr>
            <p:cNvPr id="712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4" name="Shape 714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1000" fill="hold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2" presetClass="exit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9" dur="700" fill="hold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50"/>
                            </p:stCondLst>
                            <p:childTnLst>
                              <p:par>
                                <p:cTn id="2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300" fill="hold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" grpId="1" animBg="1" advAuto="0"/>
      <p:bldP spid="715" grpId="4" animBg="1" advAuto="0"/>
      <p:bldP spid="695" grpId="2" animBg="1" advAuto="0"/>
      <p:bldP spid="695" grpId="5" animBg="1" advAuto="0"/>
      <p:bldP spid="713" grpId="3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719" name="Shape 7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720" name="Shape 720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pic>
        <p:nvPicPr>
          <p:cNvPr id="740" name="Picture 739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8509" y="1377029"/>
            <a:ext cx="1641869" cy="5192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722" name="Shape 722"/>
          <p:cNvSpPr/>
          <p:nvPr/>
        </p:nvSpPr>
        <p:spPr>
          <a:xfrm>
            <a:off x="6055497" y="1949384"/>
            <a:ext cx="1050462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Deploy</a:t>
            </a:r>
          </a:p>
        </p:txBody>
      </p:sp>
      <p:sp>
        <p:nvSpPr>
          <p:cNvPr id="723" name="Shape 723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724" name="Shape 724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72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Shape 726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27" name="droppedImage.tif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Shape 728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730" name="image10.png" descr="ICON_VM_basic_label_Q308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Shape 731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732" name="image10.png" descr="ICON_VM_basic_label_Q308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734" name="Shape 734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grpSp>
        <p:nvGrpSpPr>
          <p:cNvPr id="738" name="Group 738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735" name="Picture 734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737" name="Shape 737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739" name="Shape 739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700" fill="hold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50"/>
                            </p:stCondLst>
                            <p:childTnLst>
                              <p:par>
                                <p:cTn id="18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9" dur="300" fill="hold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" grpId="1" animBg="1" advAuto="0"/>
      <p:bldP spid="740" grpId="3" animBg="1" advAuto="0"/>
      <p:bldP spid="722" grpId="2" animBg="1" advAuto="0"/>
      <p:bldP spid="722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3" name="Shape 743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744" name="Shape 7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sp>
        <p:nvSpPr>
          <p:cNvPr id="746" name="Shape 746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747" name="Shape 747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748" name="Shape 748"/>
          <p:cNvSpPr/>
          <p:nvPr/>
        </p:nvSpPr>
        <p:spPr>
          <a:xfrm>
            <a:off x="6238345" y="1421388"/>
            <a:ext cx="2669706" cy="2454704"/>
          </a:xfrm>
          <a:prstGeom prst="roundRect">
            <a:avLst>
              <a:gd name="adj" fmla="val 1573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749" name="Shape 749"/>
          <p:cNvSpPr/>
          <p:nvPr/>
        </p:nvSpPr>
        <p:spPr>
          <a:xfrm flipV="1">
            <a:off x="8291152" y="1847982"/>
            <a:ext cx="268098" cy="268097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50" name="Shape 750"/>
          <p:cNvSpPr/>
          <p:nvPr/>
        </p:nvSpPr>
        <p:spPr>
          <a:xfrm>
            <a:off x="7386725" y="1843537"/>
            <a:ext cx="268098" cy="268098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6905416" y="1556750"/>
            <a:ext cx="896839" cy="330024"/>
          </a:xfrm>
          <a:prstGeom prst="roundRect">
            <a:avLst>
              <a:gd name="adj" fmla="val 13563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Blobstore</a:t>
            </a:r>
          </a:p>
        </p:txBody>
      </p:sp>
      <p:sp>
        <p:nvSpPr>
          <p:cNvPr id="752" name="Shape 752"/>
          <p:cNvSpPr/>
          <p:nvPr/>
        </p:nvSpPr>
        <p:spPr>
          <a:xfrm>
            <a:off x="7420466" y="3274381"/>
            <a:ext cx="1360687" cy="330024"/>
          </a:xfrm>
          <a:prstGeom prst="roundRect">
            <a:avLst>
              <a:gd name="adj" fmla="val 1529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Health Monitor</a:t>
            </a:r>
          </a:p>
        </p:txBody>
      </p:sp>
      <p:sp>
        <p:nvSpPr>
          <p:cNvPr id="753" name="Shape 753"/>
          <p:cNvSpPr/>
          <p:nvPr/>
        </p:nvSpPr>
        <p:spPr>
          <a:xfrm>
            <a:off x="8293718" y="1578103"/>
            <a:ext cx="533401" cy="295250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DB</a:t>
            </a:r>
          </a:p>
        </p:txBody>
      </p:sp>
      <p:grpSp>
        <p:nvGrpSpPr>
          <p:cNvPr id="756" name="Group 756"/>
          <p:cNvGrpSpPr/>
          <p:nvPr/>
        </p:nvGrpSpPr>
        <p:grpSpPr>
          <a:xfrm>
            <a:off x="7273224" y="2039384"/>
            <a:ext cx="1451970" cy="363583"/>
            <a:chOff x="0" y="0"/>
            <a:chExt cx="1451969" cy="363582"/>
          </a:xfrm>
        </p:grpSpPr>
        <p:sp>
          <p:nvSpPr>
            <p:cNvPr id="754" name="Shape 754"/>
            <p:cNvSpPr/>
            <p:nvPr/>
          </p:nvSpPr>
          <p:spPr>
            <a:xfrm>
              <a:off x="0" y="0"/>
              <a:ext cx="1451970" cy="363583"/>
            </a:xfrm>
            <a:prstGeom prst="roundRect">
              <a:avLst>
                <a:gd name="adj" fmla="val 13884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BOSH Director</a:t>
              </a:r>
            </a:p>
          </p:txBody>
        </p:sp>
        <p:pic>
          <p:nvPicPr>
            <p:cNvPr id="755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883" y="73841"/>
              <a:ext cx="167923" cy="2159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759" name="Group 759"/>
          <p:cNvGrpSpPr/>
          <p:nvPr/>
        </p:nvGrpSpPr>
        <p:grpSpPr>
          <a:xfrm>
            <a:off x="7670257" y="2700778"/>
            <a:ext cx="1004615" cy="297423"/>
            <a:chOff x="0" y="0"/>
            <a:chExt cx="1004614" cy="297422"/>
          </a:xfrm>
        </p:grpSpPr>
        <p:sp>
          <p:nvSpPr>
            <p:cNvPr id="757" name="Shape 757"/>
            <p:cNvSpPr/>
            <p:nvPr/>
          </p:nvSpPr>
          <p:spPr>
            <a:xfrm>
              <a:off x="0" y="0"/>
              <a:ext cx="1004615" cy="297423"/>
            </a:xfrm>
            <a:prstGeom prst="roundRect">
              <a:avLst>
                <a:gd name="adj" fmla="val 13169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      </a:t>
              </a: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NATS</a:t>
              </a:r>
            </a:p>
          </p:txBody>
        </p:sp>
        <p:pic>
          <p:nvPicPr>
            <p:cNvPr id="758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986" y="73551"/>
              <a:ext cx="228601" cy="18505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760" name="Shape 760"/>
          <p:cNvSpPr/>
          <p:nvPr/>
        </p:nvSpPr>
        <p:spPr>
          <a:xfrm flipV="1">
            <a:off x="8100652" y="2432360"/>
            <a:ext cx="1" cy="268098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61" name="Shape 761"/>
          <p:cNvSpPr/>
          <p:nvPr/>
        </p:nvSpPr>
        <p:spPr>
          <a:xfrm flipV="1">
            <a:off x="8100652" y="3010917"/>
            <a:ext cx="1" cy="268098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7206921" y="2402921"/>
            <a:ext cx="711431" cy="327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13" y="8225"/>
                  <a:pt x="10913" y="15425"/>
                  <a:pt x="0" y="2160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6309983" y="2380398"/>
            <a:ext cx="896840" cy="893985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6342068" y="2975569"/>
            <a:ext cx="858070" cy="28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1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Worker VMs</a:t>
            </a:r>
          </a:p>
        </p:txBody>
      </p:sp>
      <p:grpSp>
        <p:nvGrpSpPr>
          <p:cNvPr id="771" name="Group 771"/>
          <p:cNvGrpSpPr/>
          <p:nvPr/>
        </p:nvGrpSpPr>
        <p:grpSpPr>
          <a:xfrm>
            <a:off x="6490396" y="2420329"/>
            <a:ext cx="498808" cy="578187"/>
            <a:chOff x="0" y="0"/>
            <a:chExt cx="498807" cy="578185"/>
          </a:xfrm>
        </p:grpSpPr>
        <p:pic>
          <p:nvPicPr>
            <p:cNvPr id="765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42306"/>
              <a:ext cx="240267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6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8410" y="219438"/>
              <a:ext cx="240268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7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6821" y="296570"/>
              <a:ext cx="240267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8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19" y="0"/>
              <a:ext cx="240267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9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0129" y="77132"/>
              <a:ext cx="240268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0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8540" y="154264"/>
              <a:ext cx="240268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2" name="Shape 772"/>
          <p:cNvSpPr/>
          <p:nvPr/>
        </p:nvSpPr>
        <p:spPr>
          <a:xfrm>
            <a:off x="6333630" y="365919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29756E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MicroBOSH</a:t>
            </a:r>
          </a:p>
        </p:txBody>
      </p:sp>
      <p:grpSp>
        <p:nvGrpSpPr>
          <p:cNvPr id="778" name="Group 778"/>
          <p:cNvGrpSpPr/>
          <p:nvPr/>
        </p:nvGrpSpPr>
        <p:grpSpPr>
          <a:xfrm>
            <a:off x="3986518" y="2020085"/>
            <a:ext cx="2107573" cy="680758"/>
            <a:chOff x="0" y="0"/>
            <a:chExt cx="2107571" cy="680757"/>
          </a:xfrm>
        </p:grpSpPr>
        <p:sp>
          <p:nvSpPr>
            <p:cNvPr id="773" name="Shape 773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Cloud Controller</a:t>
              </a:r>
            </a:p>
          </p:txBody>
        </p:sp>
        <p:sp>
          <p:nvSpPr>
            <p:cNvPr id="775" name="Shape 775"/>
            <p:cNvSpPr/>
            <p:nvPr/>
          </p:nvSpPr>
          <p:spPr>
            <a:xfrm>
              <a:off x="64243" y="218145"/>
              <a:ext cx="167843" cy="22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18"/>
                  </a:moveTo>
                  <a:lnTo>
                    <a:pt x="6946" y="18824"/>
                  </a:lnTo>
                  <a:cubicBezTo>
                    <a:pt x="7990" y="19479"/>
                    <a:pt x="9343" y="19815"/>
                    <a:pt x="10800" y="19815"/>
                  </a:cubicBezTo>
                  <a:cubicBezTo>
                    <a:pt x="12257" y="19815"/>
                    <a:pt x="13610" y="19479"/>
                    <a:pt x="14654" y="18825"/>
                  </a:cubicBezTo>
                  <a:close/>
                  <a:moveTo>
                    <a:pt x="4280" y="12886"/>
                  </a:moveTo>
                  <a:cubicBezTo>
                    <a:pt x="3997" y="13421"/>
                    <a:pt x="3858" y="14005"/>
                    <a:pt x="3858" y="14613"/>
                  </a:cubicBezTo>
                  <a:cubicBezTo>
                    <a:pt x="3858" y="16342"/>
                    <a:pt x="4983" y="17873"/>
                    <a:pt x="6787" y="18744"/>
                  </a:cubicBezTo>
                  <a:lnTo>
                    <a:pt x="8263" y="15166"/>
                  </a:lnTo>
                  <a:close/>
                  <a:moveTo>
                    <a:pt x="17320" y="12886"/>
                  </a:moveTo>
                  <a:lnTo>
                    <a:pt x="13337" y="15166"/>
                  </a:lnTo>
                  <a:lnTo>
                    <a:pt x="14813" y="18744"/>
                  </a:lnTo>
                  <a:cubicBezTo>
                    <a:pt x="16617" y="17873"/>
                    <a:pt x="17742" y="16342"/>
                    <a:pt x="17742" y="14613"/>
                  </a:cubicBezTo>
                  <a:cubicBezTo>
                    <a:pt x="17742" y="14005"/>
                    <a:pt x="17603" y="13421"/>
                    <a:pt x="17320" y="12886"/>
                  </a:cubicBezTo>
                  <a:close/>
                  <a:moveTo>
                    <a:pt x="10970" y="9424"/>
                  </a:moveTo>
                  <a:lnTo>
                    <a:pt x="12368" y="12816"/>
                  </a:lnTo>
                  <a:lnTo>
                    <a:pt x="17290" y="12816"/>
                  </a:lnTo>
                  <a:cubicBezTo>
                    <a:pt x="16353" y="10863"/>
                    <a:pt x="13884" y="9465"/>
                    <a:pt x="10970" y="9424"/>
                  </a:cubicBezTo>
                  <a:close/>
                  <a:moveTo>
                    <a:pt x="10630" y="9424"/>
                  </a:moveTo>
                  <a:cubicBezTo>
                    <a:pt x="7716" y="9465"/>
                    <a:pt x="5247" y="10863"/>
                    <a:pt x="4310" y="12816"/>
                  </a:cubicBezTo>
                  <a:lnTo>
                    <a:pt x="9232" y="12816"/>
                  </a:lnTo>
                  <a:close/>
                  <a:moveTo>
                    <a:pt x="12665" y="2637"/>
                  </a:moveTo>
                  <a:lnTo>
                    <a:pt x="20124" y="2637"/>
                  </a:lnTo>
                  <a:lnTo>
                    <a:pt x="20124" y="5249"/>
                  </a:lnTo>
                  <a:lnTo>
                    <a:pt x="15871" y="8762"/>
                  </a:lnTo>
                  <a:cubicBezTo>
                    <a:pt x="18434" y="9999"/>
                    <a:pt x="20124" y="12158"/>
                    <a:pt x="20124" y="14613"/>
                  </a:cubicBezTo>
                  <a:cubicBezTo>
                    <a:pt x="20124" y="18472"/>
                    <a:pt x="15949" y="21600"/>
                    <a:pt x="10800" y="21600"/>
                  </a:cubicBezTo>
                  <a:cubicBezTo>
                    <a:pt x="5651" y="21600"/>
                    <a:pt x="1476" y="18472"/>
                    <a:pt x="1476" y="14613"/>
                  </a:cubicBezTo>
                  <a:cubicBezTo>
                    <a:pt x="1476" y="12161"/>
                    <a:pt x="3162" y="10004"/>
                    <a:pt x="5719" y="8766"/>
                  </a:cubicBezTo>
                  <a:lnTo>
                    <a:pt x="1476" y="5261"/>
                  </a:lnTo>
                  <a:lnTo>
                    <a:pt x="1476" y="2649"/>
                  </a:lnTo>
                  <a:lnTo>
                    <a:pt x="8935" y="2649"/>
                  </a:lnTo>
                  <a:lnTo>
                    <a:pt x="8935" y="7767"/>
                  </a:lnTo>
                  <a:cubicBezTo>
                    <a:pt x="9538" y="7675"/>
                    <a:pt x="10161" y="7626"/>
                    <a:pt x="10800" y="7626"/>
                  </a:cubicBezTo>
                  <a:lnTo>
                    <a:pt x="12665" y="7767"/>
                  </a:lnTo>
                  <a:lnTo>
                    <a:pt x="12665" y="5249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1688"/>
                  </a:lnTo>
                  <a:lnTo>
                    <a:pt x="0" y="1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pic>
          <p:nvPicPr>
            <p:cNvPr id="776" name="image10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Shape 777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</p:grpSp>
      <p:grpSp>
        <p:nvGrpSpPr>
          <p:cNvPr id="785" name="Group 785"/>
          <p:cNvGrpSpPr/>
          <p:nvPr/>
        </p:nvGrpSpPr>
        <p:grpSpPr>
          <a:xfrm>
            <a:off x="4086919" y="2148076"/>
            <a:ext cx="2107573" cy="680758"/>
            <a:chOff x="0" y="0"/>
            <a:chExt cx="2107571" cy="680757"/>
          </a:xfrm>
        </p:grpSpPr>
        <p:grpSp>
          <p:nvGrpSpPr>
            <p:cNvPr id="783" name="Group 783"/>
            <p:cNvGrpSpPr/>
            <p:nvPr/>
          </p:nvGrpSpPr>
          <p:grpSpPr>
            <a:xfrm>
              <a:off x="0" y="0"/>
              <a:ext cx="2107572" cy="680758"/>
              <a:chOff x="0" y="0"/>
              <a:chExt cx="2107571" cy="680757"/>
            </a:xfrm>
          </p:grpSpPr>
          <p:sp>
            <p:nvSpPr>
              <p:cNvPr id="779" name="Shape 779"/>
              <p:cNvSpPr/>
              <p:nvPr/>
            </p:nvSpPr>
            <p:spPr>
              <a:xfrm>
                <a:off x="0" y="0"/>
                <a:ext cx="1637523" cy="68075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 b="1"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780" name="Shape 780"/>
              <p:cNvSpPr/>
              <p:nvPr/>
            </p:nvSpPr>
            <p:spPr>
              <a:xfrm>
                <a:off x="41251" y="30543"/>
                <a:ext cx="2066321" cy="1713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NATS</a:t>
                </a:r>
              </a:p>
            </p:txBody>
          </p:sp>
          <p:pic>
            <p:nvPicPr>
              <p:cNvPr id="781" name="image10.png" descr="ICON_VM_basic_label_Q308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99703" y="289266"/>
                <a:ext cx="253144" cy="2967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82" name="Shape 782"/>
              <p:cNvSpPr/>
              <p:nvPr/>
            </p:nvSpPr>
            <p:spPr>
              <a:xfrm>
                <a:off x="390758" y="331665"/>
                <a:ext cx="856007" cy="254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r">
                  <a:defRPr sz="1000">
                    <a:solidFill>
                      <a:srgbClr val="FFFFFF"/>
                    </a:solidFill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BOSH Agent</a:t>
                </a:r>
              </a:p>
            </p:txBody>
          </p:sp>
        </p:grpSp>
        <p:sp>
          <p:nvSpPr>
            <p:cNvPr id="784" name="Shape 784"/>
            <p:cNvSpPr/>
            <p:nvPr/>
          </p:nvSpPr>
          <p:spPr>
            <a:xfrm rot="11254553">
              <a:off x="115677" y="347724"/>
              <a:ext cx="202002" cy="178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7" h="20870" extrusionOk="0">
                  <a:moveTo>
                    <a:pt x="5461" y="14219"/>
                  </a:moveTo>
                  <a:cubicBezTo>
                    <a:pt x="6370" y="14080"/>
                    <a:pt x="7008" y="13119"/>
                    <a:pt x="6887" y="12073"/>
                  </a:cubicBezTo>
                  <a:cubicBezTo>
                    <a:pt x="6766" y="11027"/>
                    <a:pt x="5932" y="10292"/>
                    <a:pt x="5024" y="10431"/>
                  </a:cubicBezTo>
                  <a:cubicBezTo>
                    <a:pt x="4115" y="10570"/>
                    <a:pt x="3477" y="11531"/>
                    <a:pt x="3598" y="12577"/>
                  </a:cubicBezTo>
                  <a:cubicBezTo>
                    <a:pt x="3719" y="13623"/>
                    <a:pt x="4553" y="14358"/>
                    <a:pt x="5461" y="14219"/>
                  </a:cubicBezTo>
                  <a:close/>
                  <a:moveTo>
                    <a:pt x="10425" y="13459"/>
                  </a:moveTo>
                  <a:cubicBezTo>
                    <a:pt x="11333" y="13320"/>
                    <a:pt x="11971" y="12359"/>
                    <a:pt x="11851" y="11313"/>
                  </a:cubicBezTo>
                  <a:cubicBezTo>
                    <a:pt x="11730" y="10267"/>
                    <a:pt x="10896" y="9532"/>
                    <a:pt x="9987" y="9671"/>
                  </a:cubicBezTo>
                  <a:cubicBezTo>
                    <a:pt x="9079" y="9810"/>
                    <a:pt x="8441" y="10771"/>
                    <a:pt x="8561" y="11817"/>
                  </a:cubicBezTo>
                  <a:cubicBezTo>
                    <a:pt x="8682" y="12863"/>
                    <a:pt x="9516" y="13598"/>
                    <a:pt x="10425" y="13459"/>
                  </a:cubicBezTo>
                  <a:close/>
                  <a:moveTo>
                    <a:pt x="15388" y="12698"/>
                  </a:moveTo>
                  <a:cubicBezTo>
                    <a:pt x="16297" y="12559"/>
                    <a:pt x="16935" y="11599"/>
                    <a:pt x="16814" y="10553"/>
                  </a:cubicBezTo>
                  <a:cubicBezTo>
                    <a:pt x="16693" y="9507"/>
                    <a:pt x="15859" y="8771"/>
                    <a:pt x="14951" y="8911"/>
                  </a:cubicBezTo>
                  <a:cubicBezTo>
                    <a:pt x="14043" y="9050"/>
                    <a:pt x="13404" y="10010"/>
                    <a:pt x="13525" y="11056"/>
                  </a:cubicBezTo>
                  <a:cubicBezTo>
                    <a:pt x="13646" y="12102"/>
                    <a:pt x="14480" y="12838"/>
                    <a:pt x="15388" y="12698"/>
                  </a:cubicBezTo>
                  <a:close/>
                  <a:moveTo>
                    <a:pt x="11333" y="20736"/>
                  </a:moveTo>
                  <a:cubicBezTo>
                    <a:pt x="5692" y="21600"/>
                    <a:pt x="644" y="18177"/>
                    <a:pt x="56" y="13092"/>
                  </a:cubicBezTo>
                  <a:cubicBezTo>
                    <a:pt x="-531" y="8006"/>
                    <a:pt x="3565" y="3182"/>
                    <a:pt x="9205" y="2319"/>
                  </a:cubicBezTo>
                  <a:cubicBezTo>
                    <a:pt x="10331" y="2146"/>
                    <a:pt x="11433" y="2144"/>
                    <a:pt x="12475" y="2337"/>
                  </a:cubicBezTo>
                  <a:cubicBezTo>
                    <a:pt x="14907" y="2290"/>
                    <a:pt x="17337" y="1504"/>
                    <a:pt x="19768" y="0"/>
                  </a:cubicBezTo>
                  <a:cubicBezTo>
                    <a:pt x="19085" y="1758"/>
                    <a:pt x="18589" y="3515"/>
                    <a:pt x="18297" y="5277"/>
                  </a:cubicBezTo>
                  <a:cubicBezTo>
                    <a:pt x="19489" y="6533"/>
                    <a:pt x="20271" y="8142"/>
                    <a:pt x="20482" y="9963"/>
                  </a:cubicBezTo>
                  <a:cubicBezTo>
                    <a:pt x="21069" y="15049"/>
                    <a:pt x="16973" y="19872"/>
                    <a:pt x="11333" y="207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791" name="Group 791"/>
          <p:cNvGrpSpPr/>
          <p:nvPr/>
        </p:nvGrpSpPr>
        <p:grpSpPr>
          <a:xfrm>
            <a:off x="4258339" y="2250159"/>
            <a:ext cx="2107573" cy="680759"/>
            <a:chOff x="0" y="0"/>
            <a:chExt cx="2107571" cy="680757"/>
          </a:xfrm>
        </p:grpSpPr>
        <p:sp>
          <p:nvSpPr>
            <p:cNvPr id="786" name="Shape 786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Health Manager</a:t>
              </a:r>
            </a:p>
          </p:txBody>
        </p:sp>
        <p:pic>
          <p:nvPicPr>
            <p:cNvPr id="788" name="image10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9" name="Shape 789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  <p:sp>
          <p:nvSpPr>
            <p:cNvPr id="790" name="Shape 790"/>
            <p:cNvSpPr/>
            <p:nvPr/>
          </p:nvSpPr>
          <p:spPr>
            <a:xfrm>
              <a:off x="41119" y="250160"/>
              <a:ext cx="188325" cy="16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0657" h="15999" extrusionOk="0">
                  <a:moveTo>
                    <a:pt x="5328" y="3849"/>
                  </a:moveTo>
                  <a:cubicBezTo>
                    <a:pt x="7532" y="-5601"/>
                    <a:pt x="16128" y="3849"/>
                    <a:pt x="5328" y="15999"/>
                  </a:cubicBezTo>
                  <a:cubicBezTo>
                    <a:pt x="-5472" y="3849"/>
                    <a:pt x="3124" y="-5601"/>
                    <a:pt x="5328" y="38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797" name="Group 797"/>
          <p:cNvGrpSpPr/>
          <p:nvPr/>
        </p:nvGrpSpPr>
        <p:grpSpPr>
          <a:xfrm>
            <a:off x="4380819" y="2397686"/>
            <a:ext cx="2107572" cy="680759"/>
            <a:chOff x="0" y="0"/>
            <a:chExt cx="2107571" cy="680757"/>
          </a:xfrm>
        </p:grpSpPr>
        <p:sp>
          <p:nvSpPr>
            <p:cNvPr id="792" name="Shape 792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DEA</a:t>
              </a:r>
            </a:p>
          </p:txBody>
        </p:sp>
        <p:pic>
          <p:nvPicPr>
            <p:cNvPr id="794" name="image10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5" name="Shape 795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  <p:pic>
          <p:nvPicPr>
            <p:cNvPr id="796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4375" y="278422"/>
              <a:ext cx="241301" cy="2286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820" name="Shape 820"/>
          <p:cNvSpPr/>
          <p:nvPr/>
        </p:nvSpPr>
        <p:spPr>
          <a:xfrm>
            <a:off x="5453874" y="3182027"/>
            <a:ext cx="1114864" cy="21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0" extrusionOk="0">
                <a:moveTo>
                  <a:pt x="21600" y="5672"/>
                </a:moveTo>
                <a:cubicBezTo>
                  <a:pt x="14488" y="21600"/>
                  <a:pt x="7288" y="19709"/>
                  <a:pt x="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799" name="droppedImage.tif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18954" y="4201690"/>
            <a:ext cx="297424" cy="297424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Shape 800"/>
          <p:cNvSpPr/>
          <p:nvPr/>
        </p:nvSpPr>
        <p:spPr>
          <a:xfrm>
            <a:off x="6871235" y="4399908"/>
            <a:ext cx="965201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vSphere</a:t>
            </a:r>
          </a:p>
        </p:txBody>
      </p:sp>
      <p:sp>
        <p:nvSpPr>
          <p:cNvPr id="801" name="Shape 801"/>
          <p:cNvSpPr/>
          <p:nvPr/>
        </p:nvSpPr>
        <p:spPr>
          <a:xfrm flipV="1">
            <a:off x="7306699" y="3888125"/>
            <a:ext cx="1" cy="268098"/>
          </a:xfrm>
          <a:prstGeom prst="line">
            <a:avLst/>
          </a:prstGeom>
          <a:ln w="25400">
            <a:solidFill>
              <a:srgbClr val="29756E"/>
            </a:solidFill>
            <a:round/>
            <a:tailEnd type="stealt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7440950" y="3888116"/>
            <a:ext cx="1" cy="281649"/>
          </a:xfrm>
          <a:prstGeom prst="line">
            <a:avLst/>
          </a:prstGeom>
          <a:ln w="25400">
            <a:solidFill>
              <a:srgbClr val="29756E"/>
            </a:solidFill>
            <a:round/>
            <a:tailEnd type="stealt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804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Shape 805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06" name="droppedImage.tif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Shape 807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809" name="image10.png" descr="ICON_VM_basic_label_Q308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Shape 810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811" name="image10.png" descr="ICON_VM_basic_label_Q308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813" name="Shape 813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grpSp>
        <p:nvGrpSpPr>
          <p:cNvPr id="817" name="Group 817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814" name="Picture 813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816" name="Shape 816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818" name="Shape 818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2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2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2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60" presetID="22" presetClass="entr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0"/>
                            </p:stCondLst>
                            <p:childTnLst>
                              <p:par>
                                <p:cTn id="64" presetID="22" presetClass="entr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0"/>
                            </p:stCondLst>
                            <p:childTnLst>
                              <p:par>
                                <p:cTn id="68" presetID="22" presetClass="entr" presetSubtype="8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0"/>
                            </p:stCondLst>
                            <p:childTnLst>
                              <p:par>
                                <p:cTn id="72" presetID="2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750"/>
                            </p:stCondLst>
                            <p:childTnLst>
                              <p:par>
                                <p:cTn id="76" presetID="22" presetClass="entr" presetSubtype="2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250"/>
                            </p:stCondLst>
                            <p:childTnLst>
                              <p:par>
                                <p:cTn id="80" presetID="22" presetClass="exit" presetSubtype="2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81" dur="1000" fill="hold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8250"/>
                            </p:stCondLst>
                            <p:childTnLst>
                              <p:par>
                                <p:cTn id="84" presetID="22" presetClass="entr" presetSubtype="2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8750"/>
                            </p:stCondLst>
                            <p:childTnLst>
                              <p:par>
                                <p:cTn id="88" presetID="22" presetClass="exit" presetSubtype="2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89" dur="1000" fill="hold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9750"/>
                            </p:stCondLst>
                            <p:childTnLst>
                              <p:par>
                                <p:cTn id="92" presetID="22" presetClass="entr" presetSubtype="8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500"/>
                            </p:stCondLst>
                            <p:childTnLst>
                              <p:par>
                                <p:cTn id="96" presetID="22" presetClass="entr" presetSubtype="8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75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1250"/>
                            </p:stCondLst>
                            <p:childTnLst>
                              <p:par>
                                <p:cTn id="100" presetID="22" presetClass="entr" presetSubtype="8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2000"/>
                            </p:stCondLst>
                            <p:childTnLst>
                              <p:par>
                                <p:cTn id="104" presetID="22" presetClass="entr" presetSubtype="8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" grpId="1" animBg="1" advAuto="0"/>
      <p:bldP spid="749" grpId="6" animBg="1" advAuto="0"/>
      <p:bldP spid="750" grpId="5" animBg="1" advAuto="0"/>
      <p:bldP spid="751" grpId="3" animBg="1" advAuto="0"/>
      <p:bldP spid="752" grpId="13" animBg="1" advAuto="0"/>
      <p:bldP spid="753" grpId="4" animBg="1" advAuto="0"/>
      <p:bldP spid="756" grpId="7" animBg="1" advAuto="0"/>
      <p:bldP spid="759" grpId="10" animBg="1" advAuto="0"/>
      <p:bldP spid="760" grpId="9" animBg="1" advAuto="0"/>
      <p:bldP spid="761" grpId="12" animBg="1" advAuto="0"/>
      <p:bldP spid="819" grpId="19" animBg="1" advAuto="0"/>
      <p:bldP spid="819" grpId="20" animBg="1" advAuto="0"/>
      <p:bldP spid="763" grpId="8" animBg="1" advAuto="0"/>
      <p:bldP spid="764" grpId="11" animBg="1" advAuto="0"/>
      <p:bldP spid="771" grpId="14" animBg="1" advAuto="0"/>
      <p:bldP spid="772" grpId="2" animBg="1" advAuto="0"/>
      <p:bldP spid="778" grpId="23" animBg="1" advAuto="0"/>
      <p:bldP spid="785" grpId="24" animBg="1" advAuto="0"/>
      <p:bldP spid="791" grpId="25" animBg="1" advAuto="0"/>
      <p:bldP spid="797" grpId="26" animBg="1" advAuto="0"/>
      <p:bldP spid="820" grpId="21" animBg="1" advAuto="0"/>
      <p:bldP spid="820" grpId="22" animBg="1" advAuto="0"/>
      <p:bldP spid="799" grpId="17" animBg="1" advAuto="0"/>
      <p:bldP spid="800" grpId="18" animBg="1" advAuto="0"/>
      <p:bldP spid="801" grpId="15" animBg="1" advAuto="0"/>
      <p:bldP spid="802" grpId="16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23" name="Shape 823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824" name="Shape 8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82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Shape 827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28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30" name="Shape 830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831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hape 832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833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Shape 834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pic>
        <p:nvPicPr>
          <p:cNvPr id="83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836" name="Shape 836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grpSp>
        <p:nvGrpSpPr>
          <p:cNvPr id="842" name="Group 842"/>
          <p:cNvGrpSpPr/>
          <p:nvPr/>
        </p:nvGrpSpPr>
        <p:grpSpPr>
          <a:xfrm>
            <a:off x="3986518" y="2020085"/>
            <a:ext cx="2107573" cy="680758"/>
            <a:chOff x="0" y="0"/>
            <a:chExt cx="2107571" cy="680757"/>
          </a:xfrm>
        </p:grpSpPr>
        <p:sp>
          <p:nvSpPr>
            <p:cNvPr id="837" name="Shape 837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Cloud Controller</a:t>
              </a:r>
            </a:p>
          </p:txBody>
        </p:sp>
        <p:sp>
          <p:nvSpPr>
            <p:cNvPr id="839" name="Shape 839"/>
            <p:cNvSpPr/>
            <p:nvPr/>
          </p:nvSpPr>
          <p:spPr>
            <a:xfrm>
              <a:off x="64243" y="218145"/>
              <a:ext cx="167843" cy="22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18"/>
                  </a:moveTo>
                  <a:lnTo>
                    <a:pt x="6946" y="18824"/>
                  </a:lnTo>
                  <a:cubicBezTo>
                    <a:pt x="7990" y="19479"/>
                    <a:pt x="9343" y="19815"/>
                    <a:pt x="10800" y="19815"/>
                  </a:cubicBezTo>
                  <a:cubicBezTo>
                    <a:pt x="12257" y="19815"/>
                    <a:pt x="13610" y="19479"/>
                    <a:pt x="14654" y="18825"/>
                  </a:cubicBezTo>
                  <a:close/>
                  <a:moveTo>
                    <a:pt x="4280" y="12886"/>
                  </a:moveTo>
                  <a:cubicBezTo>
                    <a:pt x="3997" y="13421"/>
                    <a:pt x="3858" y="14005"/>
                    <a:pt x="3858" y="14613"/>
                  </a:cubicBezTo>
                  <a:cubicBezTo>
                    <a:pt x="3858" y="16342"/>
                    <a:pt x="4983" y="17873"/>
                    <a:pt x="6787" y="18744"/>
                  </a:cubicBezTo>
                  <a:lnTo>
                    <a:pt x="8263" y="15166"/>
                  </a:lnTo>
                  <a:close/>
                  <a:moveTo>
                    <a:pt x="17320" y="12886"/>
                  </a:moveTo>
                  <a:lnTo>
                    <a:pt x="13337" y="15166"/>
                  </a:lnTo>
                  <a:lnTo>
                    <a:pt x="14813" y="18744"/>
                  </a:lnTo>
                  <a:cubicBezTo>
                    <a:pt x="16617" y="17873"/>
                    <a:pt x="17742" y="16342"/>
                    <a:pt x="17742" y="14613"/>
                  </a:cubicBezTo>
                  <a:cubicBezTo>
                    <a:pt x="17742" y="14005"/>
                    <a:pt x="17603" y="13421"/>
                    <a:pt x="17320" y="12886"/>
                  </a:cubicBezTo>
                  <a:close/>
                  <a:moveTo>
                    <a:pt x="10970" y="9424"/>
                  </a:moveTo>
                  <a:lnTo>
                    <a:pt x="12368" y="12816"/>
                  </a:lnTo>
                  <a:lnTo>
                    <a:pt x="17290" y="12816"/>
                  </a:lnTo>
                  <a:cubicBezTo>
                    <a:pt x="16353" y="10863"/>
                    <a:pt x="13884" y="9465"/>
                    <a:pt x="10970" y="9424"/>
                  </a:cubicBezTo>
                  <a:close/>
                  <a:moveTo>
                    <a:pt x="10630" y="9424"/>
                  </a:moveTo>
                  <a:cubicBezTo>
                    <a:pt x="7716" y="9465"/>
                    <a:pt x="5247" y="10863"/>
                    <a:pt x="4310" y="12816"/>
                  </a:cubicBezTo>
                  <a:lnTo>
                    <a:pt x="9232" y="12816"/>
                  </a:lnTo>
                  <a:close/>
                  <a:moveTo>
                    <a:pt x="12665" y="2637"/>
                  </a:moveTo>
                  <a:lnTo>
                    <a:pt x="20124" y="2637"/>
                  </a:lnTo>
                  <a:lnTo>
                    <a:pt x="20124" y="5249"/>
                  </a:lnTo>
                  <a:lnTo>
                    <a:pt x="15871" y="8762"/>
                  </a:lnTo>
                  <a:cubicBezTo>
                    <a:pt x="18434" y="9999"/>
                    <a:pt x="20124" y="12158"/>
                    <a:pt x="20124" y="14613"/>
                  </a:cubicBezTo>
                  <a:cubicBezTo>
                    <a:pt x="20124" y="18472"/>
                    <a:pt x="15949" y="21600"/>
                    <a:pt x="10800" y="21600"/>
                  </a:cubicBezTo>
                  <a:cubicBezTo>
                    <a:pt x="5651" y="21600"/>
                    <a:pt x="1476" y="18472"/>
                    <a:pt x="1476" y="14613"/>
                  </a:cubicBezTo>
                  <a:cubicBezTo>
                    <a:pt x="1476" y="12161"/>
                    <a:pt x="3162" y="10004"/>
                    <a:pt x="5719" y="8766"/>
                  </a:cubicBezTo>
                  <a:lnTo>
                    <a:pt x="1476" y="5261"/>
                  </a:lnTo>
                  <a:lnTo>
                    <a:pt x="1476" y="2649"/>
                  </a:lnTo>
                  <a:lnTo>
                    <a:pt x="8935" y="2649"/>
                  </a:lnTo>
                  <a:lnTo>
                    <a:pt x="8935" y="7767"/>
                  </a:lnTo>
                  <a:cubicBezTo>
                    <a:pt x="9538" y="7675"/>
                    <a:pt x="10161" y="7626"/>
                    <a:pt x="10800" y="7626"/>
                  </a:cubicBezTo>
                  <a:lnTo>
                    <a:pt x="12665" y="7767"/>
                  </a:lnTo>
                  <a:lnTo>
                    <a:pt x="12665" y="5249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1688"/>
                  </a:lnTo>
                  <a:lnTo>
                    <a:pt x="0" y="1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pic>
          <p:nvPicPr>
            <p:cNvPr id="840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1" name="Shape 841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</p:grpSp>
      <p:grpSp>
        <p:nvGrpSpPr>
          <p:cNvPr id="849" name="Group 849"/>
          <p:cNvGrpSpPr/>
          <p:nvPr/>
        </p:nvGrpSpPr>
        <p:grpSpPr>
          <a:xfrm>
            <a:off x="4086919" y="2148076"/>
            <a:ext cx="2107573" cy="680758"/>
            <a:chOff x="0" y="0"/>
            <a:chExt cx="2107571" cy="680757"/>
          </a:xfrm>
        </p:grpSpPr>
        <p:grpSp>
          <p:nvGrpSpPr>
            <p:cNvPr id="847" name="Group 847"/>
            <p:cNvGrpSpPr/>
            <p:nvPr/>
          </p:nvGrpSpPr>
          <p:grpSpPr>
            <a:xfrm>
              <a:off x="0" y="0"/>
              <a:ext cx="2107572" cy="680758"/>
              <a:chOff x="0" y="0"/>
              <a:chExt cx="2107571" cy="680757"/>
            </a:xfrm>
          </p:grpSpPr>
          <p:sp>
            <p:nvSpPr>
              <p:cNvPr id="843" name="Shape 843"/>
              <p:cNvSpPr/>
              <p:nvPr/>
            </p:nvSpPr>
            <p:spPr>
              <a:xfrm>
                <a:off x="0" y="0"/>
                <a:ext cx="1637523" cy="68075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 b="1"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844" name="Shape 844"/>
              <p:cNvSpPr/>
              <p:nvPr/>
            </p:nvSpPr>
            <p:spPr>
              <a:xfrm>
                <a:off x="41251" y="30543"/>
                <a:ext cx="2066321" cy="1713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NATS</a:t>
                </a:r>
              </a:p>
            </p:txBody>
          </p:sp>
          <p:pic>
            <p:nvPicPr>
              <p:cNvPr id="845" name="image10.png" descr="ICON_VM_basic_label_Q308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99703" y="289266"/>
                <a:ext cx="253144" cy="2967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46" name="Shape 846"/>
              <p:cNvSpPr/>
              <p:nvPr/>
            </p:nvSpPr>
            <p:spPr>
              <a:xfrm>
                <a:off x="390758" y="331665"/>
                <a:ext cx="856007" cy="254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r">
                  <a:defRPr sz="1000">
                    <a:solidFill>
                      <a:srgbClr val="FFFFFF"/>
                    </a:solidFill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BOSH Agent</a:t>
                </a:r>
              </a:p>
            </p:txBody>
          </p:sp>
        </p:grpSp>
        <p:sp>
          <p:nvSpPr>
            <p:cNvPr id="848" name="Shape 848"/>
            <p:cNvSpPr/>
            <p:nvPr/>
          </p:nvSpPr>
          <p:spPr>
            <a:xfrm rot="11254553">
              <a:off x="115677" y="347724"/>
              <a:ext cx="202002" cy="178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7" h="20870" extrusionOk="0">
                  <a:moveTo>
                    <a:pt x="5461" y="14219"/>
                  </a:moveTo>
                  <a:cubicBezTo>
                    <a:pt x="6370" y="14080"/>
                    <a:pt x="7008" y="13119"/>
                    <a:pt x="6887" y="12073"/>
                  </a:cubicBezTo>
                  <a:cubicBezTo>
                    <a:pt x="6766" y="11027"/>
                    <a:pt x="5932" y="10292"/>
                    <a:pt x="5024" y="10431"/>
                  </a:cubicBezTo>
                  <a:cubicBezTo>
                    <a:pt x="4115" y="10570"/>
                    <a:pt x="3477" y="11531"/>
                    <a:pt x="3598" y="12577"/>
                  </a:cubicBezTo>
                  <a:cubicBezTo>
                    <a:pt x="3719" y="13623"/>
                    <a:pt x="4553" y="14358"/>
                    <a:pt x="5461" y="14219"/>
                  </a:cubicBezTo>
                  <a:close/>
                  <a:moveTo>
                    <a:pt x="10425" y="13459"/>
                  </a:moveTo>
                  <a:cubicBezTo>
                    <a:pt x="11333" y="13320"/>
                    <a:pt x="11971" y="12359"/>
                    <a:pt x="11851" y="11313"/>
                  </a:cubicBezTo>
                  <a:cubicBezTo>
                    <a:pt x="11730" y="10267"/>
                    <a:pt x="10896" y="9532"/>
                    <a:pt x="9987" y="9671"/>
                  </a:cubicBezTo>
                  <a:cubicBezTo>
                    <a:pt x="9079" y="9810"/>
                    <a:pt x="8441" y="10771"/>
                    <a:pt x="8561" y="11817"/>
                  </a:cubicBezTo>
                  <a:cubicBezTo>
                    <a:pt x="8682" y="12863"/>
                    <a:pt x="9516" y="13598"/>
                    <a:pt x="10425" y="13459"/>
                  </a:cubicBezTo>
                  <a:close/>
                  <a:moveTo>
                    <a:pt x="15388" y="12698"/>
                  </a:moveTo>
                  <a:cubicBezTo>
                    <a:pt x="16297" y="12559"/>
                    <a:pt x="16935" y="11599"/>
                    <a:pt x="16814" y="10553"/>
                  </a:cubicBezTo>
                  <a:cubicBezTo>
                    <a:pt x="16693" y="9507"/>
                    <a:pt x="15859" y="8771"/>
                    <a:pt x="14951" y="8911"/>
                  </a:cubicBezTo>
                  <a:cubicBezTo>
                    <a:pt x="14043" y="9050"/>
                    <a:pt x="13404" y="10010"/>
                    <a:pt x="13525" y="11056"/>
                  </a:cubicBezTo>
                  <a:cubicBezTo>
                    <a:pt x="13646" y="12102"/>
                    <a:pt x="14480" y="12838"/>
                    <a:pt x="15388" y="12698"/>
                  </a:cubicBezTo>
                  <a:close/>
                  <a:moveTo>
                    <a:pt x="11333" y="20736"/>
                  </a:moveTo>
                  <a:cubicBezTo>
                    <a:pt x="5692" y="21600"/>
                    <a:pt x="644" y="18177"/>
                    <a:pt x="56" y="13092"/>
                  </a:cubicBezTo>
                  <a:cubicBezTo>
                    <a:pt x="-531" y="8006"/>
                    <a:pt x="3565" y="3182"/>
                    <a:pt x="9205" y="2319"/>
                  </a:cubicBezTo>
                  <a:cubicBezTo>
                    <a:pt x="10331" y="2146"/>
                    <a:pt x="11433" y="2144"/>
                    <a:pt x="12475" y="2337"/>
                  </a:cubicBezTo>
                  <a:cubicBezTo>
                    <a:pt x="14907" y="2290"/>
                    <a:pt x="17337" y="1504"/>
                    <a:pt x="19768" y="0"/>
                  </a:cubicBezTo>
                  <a:cubicBezTo>
                    <a:pt x="19085" y="1758"/>
                    <a:pt x="18589" y="3515"/>
                    <a:pt x="18297" y="5277"/>
                  </a:cubicBezTo>
                  <a:cubicBezTo>
                    <a:pt x="19489" y="6533"/>
                    <a:pt x="20271" y="8142"/>
                    <a:pt x="20482" y="9963"/>
                  </a:cubicBezTo>
                  <a:cubicBezTo>
                    <a:pt x="21069" y="15049"/>
                    <a:pt x="16973" y="19872"/>
                    <a:pt x="11333" y="207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855" name="Group 855"/>
          <p:cNvGrpSpPr/>
          <p:nvPr/>
        </p:nvGrpSpPr>
        <p:grpSpPr>
          <a:xfrm>
            <a:off x="4258339" y="2250159"/>
            <a:ext cx="2107573" cy="680759"/>
            <a:chOff x="0" y="0"/>
            <a:chExt cx="2107571" cy="680757"/>
          </a:xfrm>
        </p:grpSpPr>
        <p:sp>
          <p:nvSpPr>
            <p:cNvPr id="850" name="Shape 850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Health Manager</a:t>
              </a:r>
            </a:p>
          </p:txBody>
        </p:sp>
        <p:pic>
          <p:nvPicPr>
            <p:cNvPr id="852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3" name="Shape 853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  <p:sp>
          <p:nvSpPr>
            <p:cNvPr id="854" name="Shape 854"/>
            <p:cNvSpPr/>
            <p:nvPr/>
          </p:nvSpPr>
          <p:spPr>
            <a:xfrm>
              <a:off x="41119" y="250160"/>
              <a:ext cx="188325" cy="16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0657" h="15999" extrusionOk="0">
                  <a:moveTo>
                    <a:pt x="5328" y="3849"/>
                  </a:moveTo>
                  <a:cubicBezTo>
                    <a:pt x="7532" y="-5601"/>
                    <a:pt x="16128" y="3849"/>
                    <a:pt x="5328" y="15999"/>
                  </a:cubicBezTo>
                  <a:cubicBezTo>
                    <a:pt x="-5472" y="3849"/>
                    <a:pt x="3124" y="-5601"/>
                    <a:pt x="5328" y="38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861" name="Group 861"/>
          <p:cNvGrpSpPr/>
          <p:nvPr/>
        </p:nvGrpSpPr>
        <p:grpSpPr>
          <a:xfrm>
            <a:off x="4380819" y="2397686"/>
            <a:ext cx="2107572" cy="680759"/>
            <a:chOff x="0" y="0"/>
            <a:chExt cx="2107571" cy="680757"/>
          </a:xfrm>
        </p:grpSpPr>
        <p:sp>
          <p:nvSpPr>
            <p:cNvPr id="856" name="Shape 856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DEA</a:t>
              </a:r>
            </a:p>
          </p:txBody>
        </p:sp>
        <p:pic>
          <p:nvPicPr>
            <p:cNvPr id="858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Shape 859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  <p:pic>
          <p:nvPicPr>
            <p:cNvPr id="860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4375" y="278422"/>
              <a:ext cx="241301" cy="2286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862" name="Shape 862"/>
          <p:cNvSpPr/>
          <p:nvPr/>
        </p:nvSpPr>
        <p:spPr>
          <a:xfrm>
            <a:off x="3901545" y="1862067"/>
            <a:ext cx="2199810" cy="1586484"/>
          </a:xfrm>
          <a:prstGeom prst="roundRect">
            <a:avLst>
              <a:gd name="adj" fmla="val 2434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4326554" y="3141723"/>
            <a:ext cx="133927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Elastic Runtime</a:t>
            </a:r>
          </a:p>
        </p:txBody>
      </p:sp>
      <p:sp>
        <p:nvSpPr>
          <p:cNvPr id="864" name="Shape 864"/>
          <p:cNvSpPr/>
          <p:nvPr/>
        </p:nvSpPr>
        <p:spPr>
          <a:xfrm>
            <a:off x="6238345" y="1421388"/>
            <a:ext cx="2669706" cy="2454704"/>
          </a:xfrm>
          <a:prstGeom prst="roundRect">
            <a:avLst>
              <a:gd name="adj" fmla="val 1573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865" name="Shape 865"/>
          <p:cNvSpPr/>
          <p:nvPr/>
        </p:nvSpPr>
        <p:spPr>
          <a:xfrm flipV="1">
            <a:off x="8291152" y="1847982"/>
            <a:ext cx="268098" cy="268097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7386725" y="1843537"/>
            <a:ext cx="268098" cy="268098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67" name="Shape 867"/>
          <p:cNvSpPr/>
          <p:nvPr/>
        </p:nvSpPr>
        <p:spPr>
          <a:xfrm>
            <a:off x="6905416" y="1556750"/>
            <a:ext cx="896839" cy="330024"/>
          </a:xfrm>
          <a:prstGeom prst="roundRect">
            <a:avLst>
              <a:gd name="adj" fmla="val 13563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Blobstore</a:t>
            </a:r>
          </a:p>
        </p:txBody>
      </p:sp>
      <p:sp>
        <p:nvSpPr>
          <p:cNvPr id="868" name="Shape 868"/>
          <p:cNvSpPr/>
          <p:nvPr/>
        </p:nvSpPr>
        <p:spPr>
          <a:xfrm>
            <a:off x="7420466" y="3274381"/>
            <a:ext cx="1360687" cy="330024"/>
          </a:xfrm>
          <a:prstGeom prst="roundRect">
            <a:avLst>
              <a:gd name="adj" fmla="val 1529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Health Monitor</a:t>
            </a:r>
          </a:p>
        </p:txBody>
      </p:sp>
      <p:sp>
        <p:nvSpPr>
          <p:cNvPr id="869" name="Shape 869"/>
          <p:cNvSpPr/>
          <p:nvPr/>
        </p:nvSpPr>
        <p:spPr>
          <a:xfrm>
            <a:off x="8293718" y="1578103"/>
            <a:ext cx="533401" cy="295250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DB</a:t>
            </a:r>
          </a:p>
        </p:txBody>
      </p:sp>
      <p:grpSp>
        <p:nvGrpSpPr>
          <p:cNvPr id="872" name="Group 872"/>
          <p:cNvGrpSpPr/>
          <p:nvPr/>
        </p:nvGrpSpPr>
        <p:grpSpPr>
          <a:xfrm>
            <a:off x="7273224" y="2039384"/>
            <a:ext cx="1451970" cy="363583"/>
            <a:chOff x="0" y="0"/>
            <a:chExt cx="1451969" cy="363582"/>
          </a:xfrm>
        </p:grpSpPr>
        <p:sp>
          <p:nvSpPr>
            <p:cNvPr id="870" name="Shape 870"/>
            <p:cNvSpPr/>
            <p:nvPr/>
          </p:nvSpPr>
          <p:spPr>
            <a:xfrm>
              <a:off x="0" y="0"/>
              <a:ext cx="1451970" cy="363583"/>
            </a:xfrm>
            <a:prstGeom prst="roundRect">
              <a:avLst>
                <a:gd name="adj" fmla="val 13884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BOSH Director</a:t>
              </a:r>
            </a:p>
          </p:txBody>
        </p:sp>
        <p:pic>
          <p:nvPicPr>
            <p:cNvPr id="871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8883" y="73841"/>
              <a:ext cx="167923" cy="2159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875" name="Group 875"/>
          <p:cNvGrpSpPr/>
          <p:nvPr/>
        </p:nvGrpSpPr>
        <p:grpSpPr>
          <a:xfrm>
            <a:off x="7670257" y="2700778"/>
            <a:ext cx="1004615" cy="297423"/>
            <a:chOff x="0" y="0"/>
            <a:chExt cx="1004614" cy="297422"/>
          </a:xfrm>
        </p:grpSpPr>
        <p:sp>
          <p:nvSpPr>
            <p:cNvPr id="873" name="Shape 873"/>
            <p:cNvSpPr/>
            <p:nvPr/>
          </p:nvSpPr>
          <p:spPr>
            <a:xfrm>
              <a:off x="0" y="0"/>
              <a:ext cx="1004615" cy="297423"/>
            </a:xfrm>
            <a:prstGeom prst="roundRect">
              <a:avLst>
                <a:gd name="adj" fmla="val 13169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      </a:t>
              </a: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NATS</a:t>
              </a:r>
            </a:p>
          </p:txBody>
        </p:sp>
        <p:pic>
          <p:nvPicPr>
            <p:cNvPr id="874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5986" y="73551"/>
              <a:ext cx="228601" cy="18505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876" name="Shape 876"/>
          <p:cNvSpPr/>
          <p:nvPr/>
        </p:nvSpPr>
        <p:spPr>
          <a:xfrm flipV="1">
            <a:off x="8100652" y="2432360"/>
            <a:ext cx="1" cy="268098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77" name="Shape 877"/>
          <p:cNvSpPr/>
          <p:nvPr/>
        </p:nvSpPr>
        <p:spPr>
          <a:xfrm flipV="1">
            <a:off x="8100652" y="3010917"/>
            <a:ext cx="1" cy="268098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6342068" y="2975569"/>
            <a:ext cx="858070" cy="28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1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Worker VMs</a:t>
            </a:r>
          </a:p>
        </p:txBody>
      </p:sp>
      <p:sp>
        <p:nvSpPr>
          <p:cNvPr id="879" name="Shape 879"/>
          <p:cNvSpPr/>
          <p:nvPr/>
        </p:nvSpPr>
        <p:spPr>
          <a:xfrm>
            <a:off x="6333630" y="365919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29756E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MicroBOSH</a:t>
            </a:r>
          </a:p>
        </p:txBody>
      </p:sp>
      <p:sp>
        <p:nvSpPr>
          <p:cNvPr id="888" name="Shape 888"/>
          <p:cNvSpPr/>
          <p:nvPr/>
        </p:nvSpPr>
        <p:spPr>
          <a:xfrm>
            <a:off x="5895846" y="2456706"/>
            <a:ext cx="1912374" cy="244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8" extrusionOk="0">
                <a:moveTo>
                  <a:pt x="0" y="2192"/>
                </a:moveTo>
                <a:cubicBezTo>
                  <a:pt x="7464" y="-3472"/>
                  <a:pt x="14664" y="1840"/>
                  <a:pt x="21600" y="18128"/>
                </a:cubicBezTo>
              </a:path>
            </a:pathLst>
          </a:custGeom>
          <a:ln w="19050">
            <a:solidFill>
              <a:srgbClr val="535353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81" name="Shape 881"/>
          <p:cNvSpPr/>
          <p:nvPr/>
        </p:nvSpPr>
        <p:spPr>
          <a:xfrm>
            <a:off x="6097830" y="2469894"/>
            <a:ext cx="1050463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Ping</a:t>
            </a:r>
          </a:p>
        </p:txBody>
      </p:sp>
      <p:sp>
        <p:nvSpPr>
          <p:cNvPr id="882" name="Shape 882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grpSp>
        <p:nvGrpSpPr>
          <p:cNvPr id="886" name="Group 886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883" name="Picture 882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885" name="Shape 885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887" name="Shape 887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" grpId="1" animBg="1" advAuto="0"/>
      <p:bldP spid="88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892" name="Shape 8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29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894" name="Shape 894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8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hape 896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97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Shape 898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900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Shape 901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902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904" name="Shape 904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pic>
        <p:nvPicPr>
          <p:cNvPr id="90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97941" y="789130"/>
            <a:ext cx="330024" cy="3300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9" name="Group 909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906" name="Picture 905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908" name="Shape 908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910" name="Shape 910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911" name="Shape 911"/>
          <p:cNvSpPr/>
          <p:nvPr/>
        </p:nvSpPr>
        <p:spPr>
          <a:xfrm>
            <a:off x="232914" y="2514953"/>
            <a:ext cx="310667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(… same for other services)</a:t>
            </a:r>
          </a:p>
        </p:txBody>
      </p:sp>
      <p:sp>
        <p:nvSpPr>
          <p:cNvPr id="912" name="Shape 912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" grpId="2" animBg="1" advAuto="0"/>
      <p:bldP spid="911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14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411" y="114946"/>
            <a:ext cx="7129178" cy="1055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3462" y="1397827"/>
            <a:ext cx="6101394" cy="3092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916" name="Shape 9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918" name="Shape 918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91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Shape 920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921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Shape 922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924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Shape 925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926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928" name="Shape 928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grpSp>
        <p:nvGrpSpPr>
          <p:cNvPr id="932" name="Group 932"/>
          <p:cNvGrpSpPr/>
          <p:nvPr/>
        </p:nvGrpSpPr>
        <p:grpSpPr>
          <a:xfrm>
            <a:off x="4769063" y="1434638"/>
            <a:ext cx="3537713" cy="2923079"/>
            <a:chOff x="0" y="0"/>
            <a:chExt cx="3537711" cy="2923077"/>
          </a:xfrm>
        </p:grpSpPr>
        <p:sp>
          <p:nvSpPr>
            <p:cNvPr id="929" name="Shape 929"/>
            <p:cNvSpPr/>
            <p:nvPr/>
          </p:nvSpPr>
          <p:spPr>
            <a:xfrm flipV="1">
              <a:off x="9785" y="0"/>
              <a:ext cx="449564" cy="719911"/>
            </a:xfrm>
            <a:prstGeom prst="line">
              <a:avLst/>
            </a:pr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 flipH="1" flipV="1">
              <a:off x="466749" y="1742"/>
              <a:ext cx="3054494" cy="714415"/>
            </a:xfrm>
            <a:prstGeom prst="line">
              <a:avLst/>
            </a:pr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pic>
          <p:nvPicPr>
            <p:cNvPr id="931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728938"/>
              <a:ext cx="3537712" cy="2194140"/>
            </a:xfrm>
            <a:prstGeom prst="rect">
              <a:avLst/>
            </a:prstGeom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</p:pic>
      </p:grpSp>
      <p:grpSp>
        <p:nvGrpSpPr>
          <p:cNvPr id="936" name="Group 936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933" name="Picture 932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935" name="Shape 935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pic>
        <p:nvPicPr>
          <p:cNvPr id="946" name="Picture 945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00637" y="903395"/>
            <a:ext cx="1192028" cy="121690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947" name="Picture 946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058674" y="1067588"/>
            <a:ext cx="929673" cy="152654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939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997941" y="789130"/>
            <a:ext cx="330024" cy="330024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Shape 940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941" name="Shape 941"/>
          <p:cNvSpPr/>
          <p:nvPr/>
        </p:nvSpPr>
        <p:spPr>
          <a:xfrm>
            <a:off x="232914" y="2514953"/>
            <a:ext cx="310667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(… same for other services)</a:t>
            </a:r>
          </a:p>
        </p:txBody>
      </p:sp>
      <p:grpSp>
        <p:nvGrpSpPr>
          <p:cNvPr id="944" name="Group 944"/>
          <p:cNvGrpSpPr/>
          <p:nvPr/>
        </p:nvGrpSpPr>
        <p:grpSpPr>
          <a:xfrm>
            <a:off x="4846684" y="1067588"/>
            <a:ext cx="965201" cy="807783"/>
            <a:chOff x="0" y="0"/>
            <a:chExt cx="965200" cy="807782"/>
          </a:xfrm>
        </p:grpSpPr>
        <p:sp>
          <p:nvSpPr>
            <p:cNvPr id="942" name="Shape 942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</a:rPr>
                <a:t>Manifest</a:t>
              </a:r>
            </a:p>
          </p:txBody>
        </p:sp>
        <p:pic>
          <p:nvPicPr>
            <p:cNvPr id="943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45" name="Shape 945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18" presetClass="exit" presetSubtype="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strips(downRight)">
                                      <p:cBhvr>
                                        <p:cTn id="10" dur="1000" fill="hold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99"/>
                            </p:stCondLst>
                            <p:childTnLst>
                              <p:par>
                                <p:cTn id="13" presetID="23" presetClass="entr" presetSubtype="3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49"/>
                            </p:stCondLst>
                            <p:childTnLst>
                              <p:par>
                                <p:cTn id="18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49"/>
                            </p:stCondLst>
                            <p:childTnLst>
                              <p:par>
                                <p:cTn id="22" presetID="18" presetClass="exit" presetSubtype="9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strips(upLeft)">
                                      <p:cBhvr>
                                        <p:cTn id="23" dur="499" fill="hold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948"/>
                            </p:stCondLst>
                            <p:childTnLst>
                              <p:par>
                                <p:cTn id="26" presetID="23" presetClass="exit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7" dur="2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448"/>
                            </p:stCondLst>
                            <p:childTnLst>
                              <p:par>
                                <p:cTn id="31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" grpId="3" animBg="1" advAuto="0"/>
      <p:bldP spid="932" grpId="6" animBg="1" advAuto="0"/>
      <p:bldP spid="946" grpId="1" animBg="1" advAuto="0"/>
      <p:bldP spid="946" grpId="2" animBg="1" advAuto="0"/>
      <p:bldP spid="947" grpId="4" animBg="1" advAuto="0"/>
      <p:bldP spid="947" grpId="5" animBg="1" advAuto="0"/>
      <p:bldP spid="944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52" name="Shape 952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953" name="Shape 953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9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Shape 955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956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959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Shape 960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961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963" name="Shape 963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pic>
        <p:nvPicPr>
          <p:cNvPr id="96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97941" y="789130"/>
            <a:ext cx="330024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9" name="Picture 978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48509" y="1377029"/>
            <a:ext cx="1641869" cy="5192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968" name="Group 968"/>
          <p:cNvGrpSpPr/>
          <p:nvPr/>
        </p:nvGrpSpPr>
        <p:grpSpPr>
          <a:xfrm>
            <a:off x="6035768" y="1928987"/>
            <a:ext cx="1050463" cy="744282"/>
            <a:chOff x="0" y="0"/>
            <a:chExt cx="1050461" cy="744281"/>
          </a:xfrm>
        </p:grpSpPr>
        <p:sp>
          <p:nvSpPr>
            <p:cNvPr id="966" name="Shape 966"/>
            <p:cNvSpPr/>
            <p:nvPr/>
          </p:nvSpPr>
          <p:spPr>
            <a:xfrm>
              <a:off x="0" y="0"/>
              <a:ext cx="1050462" cy="53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535353"/>
                  </a:solidFill>
                </a:rPr>
                <a:t>Upload Release + Stemcell </a:t>
              </a:r>
            </a:p>
          </p:txBody>
        </p:sp>
        <p:pic>
          <p:nvPicPr>
            <p:cNvPr id="967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60219" y="414258"/>
              <a:ext cx="330024" cy="330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72" name="Group 972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969" name="Picture 968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971" name="Shape 971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973" name="Shape 973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974" name="Shape 974"/>
          <p:cNvSpPr/>
          <p:nvPr/>
        </p:nvSpPr>
        <p:spPr>
          <a:xfrm>
            <a:off x="232914" y="2514953"/>
            <a:ext cx="310667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(… same for other services)</a:t>
            </a:r>
          </a:p>
        </p:txBody>
      </p:sp>
      <p:grpSp>
        <p:nvGrpSpPr>
          <p:cNvPr id="977" name="Group 977"/>
          <p:cNvGrpSpPr/>
          <p:nvPr/>
        </p:nvGrpSpPr>
        <p:grpSpPr>
          <a:xfrm>
            <a:off x="4846684" y="1067588"/>
            <a:ext cx="965201" cy="807783"/>
            <a:chOff x="0" y="0"/>
            <a:chExt cx="965200" cy="807782"/>
          </a:xfrm>
        </p:grpSpPr>
        <p:sp>
          <p:nvSpPr>
            <p:cNvPr id="975" name="Shape 975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</a:rPr>
                <a:t>Manifest</a:t>
              </a:r>
            </a:p>
          </p:txBody>
        </p:sp>
        <p:pic>
          <p:nvPicPr>
            <p:cNvPr id="976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8" name="Shape 978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50"/>
                            </p:stCondLst>
                            <p:childTnLst>
                              <p:par>
                                <p:cTn id="14" presetID="22" presetClass="exit" presetSubtype="8" fill="hold" grpId="3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700" fill="hold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150"/>
                            </p:stCondLst>
                            <p:childTnLst>
                              <p:par>
                                <p:cTn id="1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300" fill="hold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" grpId="1" animBg="1" advAuto="0"/>
      <p:bldP spid="979" grpId="3" animBg="1" advAuto="0"/>
      <p:bldP spid="968" grpId="2" animBg="1" advAuto="0"/>
      <p:bldP spid="968" grpId="4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/>
        </p:nvSpPr>
        <p:spPr>
          <a:xfrm>
            <a:off x="96447" y="2417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983" name="Shape 9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985" name="Shape 985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98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Shape 987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988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Shape 989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991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hape 992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993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995" name="Shape 995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pic>
        <p:nvPicPr>
          <p:cNvPr id="996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97941" y="789130"/>
            <a:ext cx="330024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5" name="Picture 1014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48509" y="1377029"/>
            <a:ext cx="1641869" cy="5192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1000" name="Group 1000"/>
          <p:cNvGrpSpPr/>
          <p:nvPr/>
        </p:nvGrpSpPr>
        <p:grpSpPr>
          <a:xfrm>
            <a:off x="6055497" y="1962084"/>
            <a:ext cx="1050462" cy="538582"/>
            <a:chOff x="0" y="0"/>
            <a:chExt cx="1050461" cy="538580"/>
          </a:xfrm>
        </p:grpSpPr>
        <p:sp>
          <p:nvSpPr>
            <p:cNvPr id="998" name="Shape 998"/>
            <p:cNvSpPr/>
            <p:nvPr/>
          </p:nvSpPr>
          <p:spPr>
            <a:xfrm>
              <a:off x="0" y="0"/>
              <a:ext cx="1050462" cy="53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535353"/>
                  </a:solidFill>
                </a:rPr>
                <a:t>Set Manifest</a:t>
              </a:r>
            </a:p>
          </p:txBody>
        </p:sp>
        <p:pic>
          <p:nvPicPr>
            <p:cNvPr id="999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41081" y="198820"/>
              <a:ext cx="368301" cy="33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04" name="Group 1004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1001" name="Picture 1000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1003" name="Shape 1003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7163820" y="989149"/>
            <a:ext cx="1072616" cy="343576"/>
            <a:chOff x="-35921" y="-35921"/>
            <a:chExt cx="1072615" cy="343574"/>
          </a:xfrm>
        </p:grpSpPr>
        <p:pic>
          <p:nvPicPr>
            <p:cNvPr id="1005" name="Picture 1004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35922" y="-35922"/>
              <a:ext cx="1072617" cy="343576"/>
            </a:xfrm>
            <a:prstGeom prst="rect">
              <a:avLst/>
            </a:prstGeom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12855" y="12700"/>
              <a:ext cx="975064" cy="281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MySQL  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grpSp>
        <p:nvGrpSpPr>
          <p:cNvPr id="1011" name="Group 1011"/>
          <p:cNvGrpSpPr/>
          <p:nvPr/>
        </p:nvGrpSpPr>
        <p:grpSpPr>
          <a:xfrm>
            <a:off x="4846684" y="1067588"/>
            <a:ext cx="965201" cy="807783"/>
            <a:chOff x="0" y="0"/>
            <a:chExt cx="965200" cy="807782"/>
          </a:xfrm>
        </p:grpSpPr>
        <p:sp>
          <p:nvSpPr>
            <p:cNvPr id="1009" name="Shape 1009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</a:rPr>
                <a:t>Manifest</a:t>
              </a:r>
            </a:p>
          </p:txBody>
        </p:sp>
        <p:pic>
          <p:nvPicPr>
            <p:cNvPr id="1010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2" name="Shape 1012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1013" name="Shape 1013"/>
          <p:cNvSpPr/>
          <p:nvPr/>
        </p:nvSpPr>
        <p:spPr>
          <a:xfrm>
            <a:off x="232914" y="2514953"/>
            <a:ext cx="310667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(… same for other services)</a:t>
            </a:r>
          </a:p>
        </p:txBody>
      </p:sp>
      <p:sp>
        <p:nvSpPr>
          <p:cNvPr id="1014" name="Shape 1014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700" fill="hold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50"/>
                            </p:stCondLst>
                            <p:childTnLst>
                              <p:par>
                                <p:cTn id="1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300" fill="hold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animBg="1" advAuto="0"/>
      <p:bldP spid="1015" grpId="3" animBg="1" advAuto="0"/>
      <p:bldP spid="1000" grpId="2" animBg="1" advAuto="0"/>
      <p:bldP spid="1011" grpId="4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/>
        </p:nvSpPr>
        <p:spPr>
          <a:xfrm>
            <a:off x="96447" y="2417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18" name="Shape 1018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1019" name="Shape 10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020" name="Shape 1020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1021" name="Shape 1021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102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Shape 1023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24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Shape 1025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26" name="Shape 1026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1027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hape 1028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1029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31" name="Shape 1031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pic>
        <p:nvPicPr>
          <p:cNvPr id="1032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97941" y="789130"/>
            <a:ext cx="330024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6" name="Picture 1045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48509" y="1377029"/>
            <a:ext cx="1641869" cy="5192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034" name="Shape 1034"/>
          <p:cNvSpPr/>
          <p:nvPr/>
        </p:nvSpPr>
        <p:spPr>
          <a:xfrm>
            <a:off x="6055497" y="1962084"/>
            <a:ext cx="1050462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Deploy</a:t>
            </a:r>
          </a:p>
        </p:txBody>
      </p:sp>
      <p:grpSp>
        <p:nvGrpSpPr>
          <p:cNvPr id="1038" name="Group 1038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1035" name="Picture 1034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1037" name="Shape 1037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grpSp>
        <p:nvGrpSpPr>
          <p:cNvPr id="1042" name="Group 1042"/>
          <p:cNvGrpSpPr/>
          <p:nvPr/>
        </p:nvGrpSpPr>
        <p:grpSpPr>
          <a:xfrm>
            <a:off x="7163820" y="989149"/>
            <a:ext cx="1072616" cy="343576"/>
            <a:chOff x="-35921" y="-35921"/>
            <a:chExt cx="1072615" cy="343574"/>
          </a:xfrm>
        </p:grpSpPr>
        <p:pic>
          <p:nvPicPr>
            <p:cNvPr id="1039" name="Picture 1038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35922" y="-35922"/>
              <a:ext cx="1072617" cy="343576"/>
            </a:xfrm>
            <a:prstGeom prst="rect">
              <a:avLst/>
            </a:prstGeom>
            <a:effectLst/>
          </p:spPr>
        </p:pic>
        <p:sp>
          <p:nvSpPr>
            <p:cNvPr id="1041" name="Shape 1041"/>
            <p:cNvSpPr/>
            <p:nvPr/>
          </p:nvSpPr>
          <p:spPr>
            <a:xfrm>
              <a:off x="12855" y="12700"/>
              <a:ext cx="975064" cy="281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MySQL  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1043" name="Shape 1043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1044" name="Shape 1044"/>
          <p:cNvSpPr/>
          <p:nvPr/>
        </p:nvSpPr>
        <p:spPr>
          <a:xfrm>
            <a:off x="232914" y="2514953"/>
            <a:ext cx="310667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(… same for other services)</a:t>
            </a:r>
          </a:p>
        </p:txBody>
      </p:sp>
      <p:sp>
        <p:nvSpPr>
          <p:cNvPr id="1045" name="Shape 1045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700" fill="hold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6" grpId="1" animBg="1" advAuto="0"/>
      <p:bldP spid="1046" grpId="3" animBg="1" advAuto="0"/>
      <p:bldP spid="1034" grpId="2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49" name="Shape 1049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1050" name="Shape 10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sp>
        <p:nvSpPr>
          <p:cNvPr id="1052" name="Shape 1052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1053" name="Shape 1053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238345" y="1421388"/>
            <a:ext cx="2669706" cy="2454704"/>
          </a:xfrm>
          <a:prstGeom prst="roundRect">
            <a:avLst>
              <a:gd name="adj" fmla="val 1573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055" name="Shape 1055"/>
          <p:cNvSpPr/>
          <p:nvPr/>
        </p:nvSpPr>
        <p:spPr>
          <a:xfrm flipV="1">
            <a:off x="8291152" y="1847982"/>
            <a:ext cx="268098" cy="268097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7386725" y="1843537"/>
            <a:ext cx="268098" cy="268098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6905416" y="1556750"/>
            <a:ext cx="896839" cy="330024"/>
          </a:xfrm>
          <a:prstGeom prst="roundRect">
            <a:avLst>
              <a:gd name="adj" fmla="val 13563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Blobstore</a:t>
            </a:r>
          </a:p>
        </p:txBody>
      </p:sp>
      <p:sp>
        <p:nvSpPr>
          <p:cNvPr id="1058" name="Shape 1058"/>
          <p:cNvSpPr/>
          <p:nvPr/>
        </p:nvSpPr>
        <p:spPr>
          <a:xfrm>
            <a:off x="7420466" y="3274381"/>
            <a:ext cx="1360687" cy="330024"/>
          </a:xfrm>
          <a:prstGeom prst="roundRect">
            <a:avLst>
              <a:gd name="adj" fmla="val 1529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Health Monitor</a:t>
            </a:r>
          </a:p>
        </p:txBody>
      </p:sp>
      <p:sp>
        <p:nvSpPr>
          <p:cNvPr id="1059" name="Shape 1059"/>
          <p:cNvSpPr/>
          <p:nvPr/>
        </p:nvSpPr>
        <p:spPr>
          <a:xfrm>
            <a:off x="8293718" y="1578103"/>
            <a:ext cx="533401" cy="295250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DB</a:t>
            </a:r>
          </a:p>
        </p:txBody>
      </p:sp>
      <p:grpSp>
        <p:nvGrpSpPr>
          <p:cNvPr id="1062" name="Group 1062"/>
          <p:cNvGrpSpPr/>
          <p:nvPr/>
        </p:nvGrpSpPr>
        <p:grpSpPr>
          <a:xfrm>
            <a:off x="7273224" y="2039384"/>
            <a:ext cx="1451970" cy="363583"/>
            <a:chOff x="0" y="0"/>
            <a:chExt cx="1451969" cy="363582"/>
          </a:xfrm>
        </p:grpSpPr>
        <p:sp>
          <p:nvSpPr>
            <p:cNvPr id="1060" name="Shape 1060"/>
            <p:cNvSpPr/>
            <p:nvPr/>
          </p:nvSpPr>
          <p:spPr>
            <a:xfrm>
              <a:off x="0" y="0"/>
              <a:ext cx="1451970" cy="363583"/>
            </a:xfrm>
            <a:prstGeom prst="roundRect">
              <a:avLst>
                <a:gd name="adj" fmla="val 13884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BOSH Director</a:t>
              </a:r>
            </a:p>
          </p:txBody>
        </p:sp>
        <p:pic>
          <p:nvPicPr>
            <p:cNvPr id="1061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883" y="73841"/>
              <a:ext cx="167923" cy="2159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1065" name="Group 1065"/>
          <p:cNvGrpSpPr/>
          <p:nvPr/>
        </p:nvGrpSpPr>
        <p:grpSpPr>
          <a:xfrm>
            <a:off x="7670257" y="2700778"/>
            <a:ext cx="1004615" cy="297423"/>
            <a:chOff x="0" y="0"/>
            <a:chExt cx="1004614" cy="297422"/>
          </a:xfrm>
        </p:grpSpPr>
        <p:sp>
          <p:nvSpPr>
            <p:cNvPr id="1063" name="Shape 1063"/>
            <p:cNvSpPr/>
            <p:nvPr/>
          </p:nvSpPr>
          <p:spPr>
            <a:xfrm>
              <a:off x="0" y="0"/>
              <a:ext cx="1004615" cy="297423"/>
            </a:xfrm>
            <a:prstGeom prst="roundRect">
              <a:avLst>
                <a:gd name="adj" fmla="val 13169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      </a:t>
              </a: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NATS</a:t>
              </a:r>
            </a:p>
          </p:txBody>
        </p:sp>
        <p:pic>
          <p:nvPicPr>
            <p:cNvPr id="1064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986" y="73551"/>
              <a:ext cx="228601" cy="18505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066" name="Shape 1066"/>
          <p:cNvSpPr/>
          <p:nvPr/>
        </p:nvSpPr>
        <p:spPr>
          <a:xfrm flipV="1">
            <a:off x="8100652" y="2432360"/>
            <a:ext cx="1" cy="268098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67" name="Shape 1067"/>
          <p:cNvSpPr/>
          <p:nvPr/>
        </p:nvSpPr>
        <p:spPr>
          <a:xfrm flipV="1">
            <a:off x="8100652" y="3010917"/>
            <a:ext cx="1" cy="268098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25" name="Shape 1125"/>
          <p:cNvSpPr/>
          <p:nvPr/>
        </p:nvSpPr>
        <p:spPr>
          <a:xfrm>
            <a:off x="7206921" y="2402921"/>
            <a:ext cx="711431" cy="327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13" y="8225"/>
                  <a:pt x="10913" y="15425"/>
                  <a:pt x="0" y="2160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6309983" y="2380398"/>
            <a:ext cx="896840" cy="893985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070" name="Shape 1070"/>
          <p:cNvSpPr/>
          <p:nvPr/>
        </p:nvSpPr>
        <p:spPr>
          <a:xfrm>
            <a:off x="6342068" y="2975569"/>
            <a:ext cx="858070" cy="28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1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Worker VMs</a:t>
            </a:r>
          </a:p>
        </p:txBody>
      </p:sp>
      <p:grpSp>
        <p:nvGrpSpPr>
          <p:cNvPr id="1077" name="Group 1077"/>
          <p:cNvGrpSpPr/>
          <p:nvPr/>
        </p:nvGrpSpPr>
        <p:grpSpPr>
          <a:xfrm>
            <a:off x="6490396" y="2420329"/>
            <a:ext cx="498808" cy="578187"/>
            <a:chOff x="0" y="0"/>
            <a:chExt cx="498807" cy="578185"/>
          </a:xfrm>
        </p:grpSpPr>
        <p:pic>
          <p:nvPicPr>
            <p:cNvPr id="1071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42306"/>
              <a:ext cx="240267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2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8410" y="219438"/>
              <a:ext cx="240268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3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6821" y="296570"/>
              <a:ext cx="240267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4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19" y="0"/>
              <a:ext cx="240267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5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0129" y="77132"/>
              <a:ext cx="240268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6" name="image26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8540" y="154264"/>
              <a:ext cx="240268" cy="281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8" name="Shape 1078"/>
          <p:cNvSpPr/>
          <p:nvPr/>
        </p:nvSpPr>
        <p:spPr>
          <a:xfrm>
            <a:off x="6333630" y="365919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29756E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MicroBOSH</a:t>
            </a:r>
          </a:p>
        </p:txBody>
      </p:sp>
      <p:grpSp>
        <p:nvGrpSpPr>
          <p:cNvPr id="1084" name="Group 1084"/>
          <p:cNvGrpSpPr/>
          <p:nvPr/>
        </p:nvGrpSpPr>
        <p:grpSpPr>
          <a:xfrm>
            <a:off x="3986518" y="2020085"/>
            <a:ext cx="2107573" cy="680758"/>
            <a:chOff x="0" y="0"/>
            <a:chExt cx="2107571" cy="680757"/>
          </a:xfrm>
        </p:grpSpPr>
        <p:sp>
          <p:nvSpPr>
            <p:cNvPr id="1079" name="Shape 1079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MySQL Server</a:t>
              </a: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64243" y="218145"/>
              <a:ext cx="167843" cy="22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18"/>
                  </a:moveTo>
                  <a:lnTo>
                    <a:pt x="6946" y="18824"/>
                  </a:lnTo>
                  <a:cubicBezTo>
                    <a:pt x="7990" y="19479"/>
                    <a:pt x="9343" y="19815"/>
                    <a:pt x="10800" y="19815"/>
                  </a:cubicBezTo>
                  <a:cubicBezTo>
                    <a:pt x="12257" y="19815"/>
                    <a:pt x="13610" y="19479"/>
                    <a:pt x="14654" y="18825"/>
                  </a:cubicBezTo>
                  <a:close/>
                  <a:moveTo>
                    <a:pt x="4280" y="12886"/>
                  </a:moveTo>
                  <a:cubicBezTo>
                    <a:pt x="3997" y="13421"/>
                    <a:pt x="3858" y="14005"/>
                    <a:pt x="3858" y="14613"/>
                  </a:cubicBezTo>
                  <a:cubicBezTo>
                    <a:pt x="3858" y="16342"/>
                    <a:pt x="4983" y="17873"/>
                    <a:pt x="6787" y="18744"/>
                  </a:cubicBezTo>
                  <a:lnTo>
                    <a:pt x="8263" y="15166"/>
                  </a:lnTo>
                  <a:close/>
                  <a:moveTo>
                    <a:pt x="17320" y="12886"/>
                  </a:moveTo>
                  <a:lnTo>
                    <a:pt x="13337" y="15166"/>
                  </a:lnTo>
                  <a:lnTo>
                    <a:pt x="14813" y="18744"/>
                  </a:lnTo>
                  <a:cubicBezTo>
                    <a:pt x="16617" y="17873"/>
                    <a:pt x="17742" y="16342"/>
                    <a:pt x="17742" y="14613"/>
                  </a:cubicBezTo>
                  <a:cubicBezTo>
                    <a:pt x="17742" y="14005"/>
                    <a:pt x="17603" y="13421"/>
                    <a:pt x="17320" y="12886"/>
                  </a:cubicBezTo>
                  <a:close/>
                  <a:moveTo>
                    <a:pt x="10970" y="9424"/>
                  </a:moveTo>
                  <a:lnTo>
                    <a:pt x="12368" y="12816"/>
                  </a:lnTo>
                  <a:lnTo>
                    <a:pt x="17290" y="12816"/>
                  </a:lnTo>
                  <a:cubicBezTo>
                    <a:pt x="16353" y="10863"/>
                    <a:pt x="13884" y="9465"/>
                    <a:pt x="10970" y="9424"/>
                  </a:cubicBezTo>
                  <a:close/>
                  <a:moveTo>
                    <a:pt x="10630" y="9424"/>
                  </a:moveTo>
                  <a:cubicBezTo>
                    <a:pt x="7716" y="9465"/>
                    <a:pt x="5247" y="10863"/>
                    <a:pt x="4310" y="12816"/>
                  </a:cubicBezTo>
                  <a:lnTo>
                    <a:pt x="9232" y="12816"/>
                  </a:lnTo>
                  <a:close/>
                  <a:moveTo>
                    <a:pt x="12665" y="2637"/>
                  </a:moveTo>
                  <a:lnTo>
                    <a:pt x="20124" y="2637"/>
                  </a:lnTo>
                  <a:lnTo>
                    <a:pt x="20124" y="5249"/>
                  </a:lnTo>
                  <a:lnTo>
                    <a:pt x="15871" y="8762"/>
                  </a:lnTo>
                  <a:cubicBezTo>
                    <a:pt x="18434" y="9999"/>
                    <a:pt x="20124" y="12158"/>
                    <a:pt x="20124" y="14613"/>
                  </a:cubicBezTo>
                  <a:cubicBezTo>
                    <a:pt x="20124" y="18472"/>
                    <a:pt x="15949" y="21600"/>
                    <a:pt x="10800" y="21600"/>
                  </a:cubicBezTo>
                  <a:cubicBezTo>
                    <a:pt x="5651" y="21600"/>
                    <a:pt x="1476" y="18472"/>
                    <a:pt x="1476" y="14613"/>
                  </a:cubicBezTo>
                  <a:cubicBezTo>
                    <a:pt x="1476" y="12161"/>
                    <a:pt x="3162" y="10004"/>
                    <a:pt x="5719" y="8766"/>
                  </a:cubicBezTo>
                  <a:lnTo>
                    <a:pt x="1476" y="5261"/>
                  </a:lnTo>
                  <a:lnTo>
                    <a:pt x="1476" y="2649"/>
                  </a:lnTo>
                  <a:lnTo>
                    <a:pt x="8935" y="2649"/>
                  </a:lnTo>
                  <a:lnTo>
                    <a:pt x="8935" y="7767"/>
                  </a:lnTo>
                  <a:cubicBezTo>
                    <a:pt x="9538" y="7675"/>
                    <a:pt x="10161" y="7626"/>
                    <a:pt x="10800" y="7626"/>
                  </a:cubicBezTo>
                  <a:lnTo>
                    <a:pt x="12665" y="7767"/>
                  </a:lnTo>
                  <a:lnTo>
                    <a:pt x="12665" y="5249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1688"/>
                  </a:lnTo>
                  <a:lnTo>
                    <a:pt x="0" y="1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pic>
          <p:nvPicPr>
            <p:cNvPr id="1082" name="image10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3" name="Shape 1083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</p:grpSp>
      <p:grpSp>
        <p:nvGrpSpPr>
          <p:cNvPr id="1091" name="Group 1091"/>
          <p:cNvGrpSpPr/>
          <p:nvPr/>
        </p:nvGrpSpPr>
        <p:grpSpPr>
          <a:xfrm>
            <a:off x="4109166" y="2224629"/>
            <a:ext cx="2107573" cy="680758"/>
            <a:chOff x="0" y="0"/>
            <a:chExt cx="2107571" cy="680757"/>
          </a:xfrm>
        </p:grpSpPr>
        <p:grpSp>
          <p:nvGrpSpPr>
            <p:cNvPr id="1089" name="Group 1089"/>
            <p:cNvGrpSpPr/>
            <p:nvPr/>
          </p:nvGrpSpPr>
          <p:grpSpPr>
            <a:xfrm>
              <a:off x="0" y="0"/>
              <a:ext cx="2107572" cy="680758"/>
              <a:chOff x="0" y="0"/>
              <a:chExt cx="2107571" cy="680757"/>
            </a:xfrm>
          </p:grpSpPr>
          <p:sp>
            <p:nvSpPr>
              <p:cNvPr id="1085" name="Shape 1085"/>
              <p:cNvSpPr/>
              <p:nvPr/>
            </p:nvSpPr>
            <p:spPr>
              <a:xfrm>
                <a:off x="0" y="0"/>
                <a:ext cx="1637523" cy="68075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 b="1"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1086" name="Shape 1086"/>
              <p:cNvSpPr/>
              <p:nvPr/>
            </p:nvSpPr>
            <p:spPr>
              <a:xfrm>
                <a:off x="41251" y="30543"/>
                <a:ext cx="2066321" cy="1713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Service Broker</a:t>
                </a:r>
              </a:p>
            </p:txBody>
          </p:sp>
          <p:pic>
            <p:nvPicPr>
              <p:cNvPr id="1087" name="image10.png" descr="ICON_VM_basic_label_Q308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99703" y="289266"/>
                <a:ext cx="253144" cy="2967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88" name="Shape 1088"/>
              <p:cNvSpPr/>
              <p:nvPr/>
            </p:nvSpPr>
            <p:spPr>
              <a:xfrm>
                <a:off x="390758" y="331665"/>
                <a:ext cx="856007" cy="254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r">
                  <a:defRPr sz="1000">
                    <a:solidFill>
                      <a:srgbClr val="FFFFFF"/>
                    </a:solidFill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BOSH Agent</a:t>
                </a:r>
              </a:p>
            </p:txBody>
          </p:sp>
        </p:grpSp>
        <p:sp>
          <p:nvSpPr>
            <p:cNvPr id="1090" name="Shape 1090"/>
            <p:cNvSpPr/>
            <p:nvPr/>
          </p:nvSpPr>
          <p:spPr>
            <a:xfrm rot="11254553">
              <a:off x="115677" y="347724"/>
              <a:ext cx="202002" cy="178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7" h="20870" extrusionOk="0">
                  <a:moveTo>
                    <a:pt x="5461" y="14219"/>
                  </a:moveTo>
                  <a:cubicBezTo>
                    <a:pt x="6370" y="14080"/>
                    <a:pt x="7008" y="13119"/>
                    <a:pt x="6887" y="12073"/>
                  </a:cubicBezTo>
                  <a:cubicBezTo>
                    <a:pt x="6766" y="11027"/>
                    <a:pt x="5932" y="10292"/>
                    <a:pt x="5024" y="10431"/>
                  </a:cubicBezTo>
                  <a:cubicBezTo>
                    <a:pt x="4115" y="10570"/>
                    <a:pt x="3477" y="11531"/>
                    <a:pt x="3598" y="12577"/>
                  </a:cubicBezTo>
                  <a:cubicBezTo>
                    <a:pt x="3719" y="13623"/>
                    <a:pt x="4553" y="14358"/>
                    <a:pt x="5461" y="14219"/>
                  </a:cubicBezTo>
                  <a:close/>
                  <a:moveTo>
                    <a:pt x="10425" y="13459"/>
                  </a:moveTo>
                  <a:cubicBezTo>
                    <a:pt x="11333" y="13320"/>
                    <a:pt x="11971" y="12359"/>
                    <a:pt x="11851" y="11313"/>
                  </a:cubicBezTo>
                  <a:cubicBezTo>
                    <a:pt x="11730" y="10267"/>
                    <a:pt x="10896" y="9532"/>
                    <a:pt x="9987" y="9671"/>
                  </a:cubicBezTo>
                  <a:cubicBezTo>
                    <a:pt x="9079" y="9810"/>
                    <a:pt x="8441" y="10771"/>
                    <a:pt x="8561" y="11817"/>
                  </a:cubicBezTo>
                  <a:cubicBezTo>
                    <a:pt x="8682" y="12863"/>
                    <a:pt x="9516" y="13598"/>
                    <a:pt x="10425" y="13459"/>
                  </a:cubicBezTo>
                  <a:close/>
                  <a:moveTo>
                    <a:pt x="15388" y="12698"/>
                  </a:moveTo>
                  <a:cubicBezTo>
                    <a:pt x="16297" y="12559"/>
                    <a:pt x="16935" y="11599"/>
                    <a:pt x="16814" y="10553"/>
                  </a:cubicBezTo>
                  <a:cubicBezTo>
                    <a:pt x="16693" y="9507"/>
                    <a:pt x="15859" y="8771"/>
                    <a:pt x="14951" y="8911"/>
                  </a:cubicBezTo>
                  <a:cubicBezTo>
                    <a:pt x="14043" y="9050"/>
                    <a:pt x="13404" y="10010"/>
                    <a:pt x="13525" y="11056"/>
                  </a:cubicBezTo>
                  <a:cubicBezTo>
                    <a:pt x="13646" y="12102"/>
                    <a:pt x="14480" y="12838"/>
                    <a:pt x="15388" y="12698"/>
                  </a:cubicBezTo>
                  <a:close/>
                  <a:moveTo>
                    <a:pt x="11333" y="20736"/>
                  </a:moveTo>
                  <a:cubicBezTo>
                    <a:pt x="5692" y="21600"/>
                    <a:pt x="644" y="18177"/>
                    <a:pt x="56" y="13092"/>
                  </a:cubicBezTo>
                  <a:cubicBezTo>
                    <a:pt x="-531" y="8006"/>
                    <a:pt x="3565" y="3182"/>
                    <a:pt x="9205" y="2319"/>
                  </a:cubicBezTo>
                  <a:cubicBezTo>
                    <a:pt x="10331" y="2146"/>
                    <a:pt x="11433" y="2144"/>
                    <a:pt x="12475" y="2337"/>
                  </a:cubicBezTo>
                  <a:cubicBezTo>
                    <a:pt x="14907" y="2290"/>
                    <a:pt x="17337" y="1504"/>
                    <a:pt x="19768" y="0"/>
                  </a:cubicBezTo>
                  <a:cubicBezTo>
                    <a:pt x="19085" y="1758"/>
                    <a:pt x="18589" y="3515"/>
                    <a:pt x="18297" y="5277"/>
                  </a:cubicBezTo>
                  <a:cubicBezTo>
                    <a:pt x="19489" y="6533"/>
                    <a:pt x="20271" y="8142"/>
                    <a:pt x="20482" y="9963"/>
                  </a:cubicBezTo>
                  <a:cubicBezTo>
                    <a:pt x="21069" y="15049"/>
                    <a:pt x="16973" y="19872"/>
                    <a:pt x="11333" y="207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1097" name="Group 1097"/>
          <p:cNvGrpSpPr/>
          <p:nvPr/>
        </p:nvGrpSpPr>
        <p:grpSpPr>
          <a:xfrm>
            <a:off x="4254550" y="2423728"/>
            <a:ext cx="2107573" cy="680758"/>
            <a:chOff x="0" y="0"/>
            <a:chExt cx="2107571" cy="680757"/>
          </a:xfrm>
        </p:grpSpPr>
        <p:sp>
          <p:nvSpPr>
            <p:cNvPr id="1092" name="Shape 1092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41251" y="30543"/>
              <a:ext cx="2066321" cy="1975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MySQL Server</a:t>
              </a:r>
            </a:p>
          </p:txBody>
        </p:sp>
        <p:pic>
          <p:nvPicPr>
            <p:cNvPr id="1094" name="image10.png" descr="ICON_VM_basic_label_Q308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5" name="Shape 1095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  <p:pic>
          <p:nvPicPr>
            <p:cNvPr id="1096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4375" y="278422"/>
              <a:ext cx="241301" cy="2286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126" name="Shape 1126"/>
          <p:cNvSpPr/>
          <p:nvPr/>
        </p:nvSpPr>
        <p:spPr>
          <a:xfrm>
            <a:off x="5453874" y="3182027"/>
            <a:ext cx="1114864" cy="21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0" extrusionOk="0">
                <a:moveTo>
                  <a:pt x="21600" y="5672"/>
                </a:moveTo>
                <a:cubicBezTo>
                  <a:pt x="14488" y="21600"/>
                  <a:pt x="7288" y="19709"/>
                  <a:pt x="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1099" name="droppedImage.tif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18954" y="4201690"/>
            <a:ext cx="297424" cy="297424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Shape 1100"/>
          <p:cNvSpPr/>
          <p:nvPr/>
        </p:nvSpPr>
        <p:spPr>
          <a:xfrm>
            <a:off x="6871235" y="4399908"/>
            <a:ext cx="965201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vSphere</a:t>
            </a:r>
          </a:p>
        </p:txBody>
      </p:sp>
      <p:sp>
        <p:nvSpPr>
          <p:cNvPr id="1101" name="Shape 1101"/>
          <p:cNvSpPr/>
          <p:nvPr/>
        </p:nvSpPr>
        <p:spPr>
          <a:xfrm flipV="1">
            <a:off x="7306699" y="3888125"/>
            <a:ext cx="1" cy="268098"/>
          </a:xfrm>
          <a:prstGeom prst="line">
            <a:avLst/>
          </a:prstGeom>
          <a:ln w="25400">
            <a:solidFill>
              <a:srgbClr val="29756E"/>
            </a:solidFill>
            <a:round/>
            <a:tailEnd type="stealt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02" name="Shape 1102"/>
          <p:cNvSpPr/>
          <p:nvPr/>
        </p:nvSpPr>
        <p:spPr>
          <a:xfrm>
            <a:off x="7440950" y="3888116"/>
            <a:ext cx="1" cy="281649"/>
          </a:xfrm>
          <a:prstGeom prst="line">
            <a:avLst/>
          </a:prstGeom>
          <a:ln w="25400">
            <a:solidFill>
              <a:srgbClr val="29756E"/>
            </a:solidFill>
            <a:round/>
            <a:tailEnd type="stealt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03" name="Shape 1103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1104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Shape 1105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06" name="droppedImage.tif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7" name="Shape 1107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08" name="Shape 1108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1109" name="image10.png" descr="ICON_VM_basic_label_Q308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Shape 1110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1111" name="image10.png" descr="ICON_VM_basic_label_Q308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13" name="Shape 1113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grpSp>
        <p:nvGrpSpPr>
          <p:cNvPr id="1117" name="Group 1117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1114" name="Picture 1113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1116" name="Shape 1116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1118" name="Shape 1118"/>
          <p:cNvSpPr/>
          <p:nvPr/>
        </p:nvSpPr>
        <p:spPr>
          <a:xfrm>
            <a:off x="232914" y="2514953"/>
            <a:ext cx="310667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(… same for other services)</a:t>
            </a:r>
          </a:p>
        </p:txBody>
      </p:sp>
      <p:pic>
        <p:nvPicPr>
          <p:cNvPr id="1119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997941" y="789130"/>
            <a:ext cx="330024" cy="3300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3" name="Group 1123"/>
          <p:cNvGrpSpPr/>
          <p:nvPr/>
        </p:nvGrpSpPr>
        <p:grpSpPr>
          <a:xfrm>
            <a:off x="7163820" y="989149"/>
            <a:ext cx="1072616" cy="343576"/>
            <a:chOff x="-35921" y="-35921"/>
            <a:chExt cx="1072615" cy="343574"/>
          </a:xfrm>
        </p:grpSpPr>
        <p:pic>
          <p:nvPicPr>
            <p:cNvPr id="1120" name="Picture 1119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35922" y="-35922"/>
              <a:ext cx="1072617" cy="343576"/>
            </a:xfrm>
            <a:prstGeom prst="rect">
              <a:avLst/>
            </a:prstGeom>
            <a:effectLst/>
          </p:spPr>
        </p:pic>
        <p:sp>
          <p:nvSpPr>
            <p:cNvPr id="1122" name="Shape 1122"/>
            <p:cNvSpPr/>
            <p:nvPr/>
          </p:nvSpPr>
          <p:spPr>
            <a:xfrm>
              <a:off x="12855" y="12700"/>
              <a:ext cx="975064" cy="281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MySQL  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1124" name="Shape 1124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2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2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2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60" presetID="22" presetClass="entr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0"/>
                            </p:stCondLst>
                            <p:childTnLst>
                              <p:par>
                                <p:cTn id="64" presetID="22" presetClass="entr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0"/>
                            </p:stCondLst>
                            <p:childTnLst>
                              <p:par>
                                <p:cTn id="68" presetID="22" presetClass="entr" presetSubtype="8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0"/>
                            </p:stCondLst>
                            <p:childTnLst>
                              <p:par>
                                <p:cTn id="72" presetID="2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750"/>
                            </p:stCondLst>
                            <p:childTnLst>
                              <p:par>
                                <p:cTn id="76" presetID="22" presetClass="entr" presetSubtype="2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250"/>
                            </p:stCondLst>
                            <p:childTnLst>
                              <p:par>
                                <p:cTn id="80" presetID="22" presetClass="exit" presetSubtype="2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81" dur="1000" fill="hold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8250"/>
                            </p:stCondLst>
                            <p:childTnLst>
                              <p:par>
                                <p:cTn id="84" presetID="22" presetClass="entr" presetSubtype="2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8750"/>
                            </p:stCondLst>
                            <p:childTnLst>
                              <p:par>
                                <p:cTn id="88" presetID="22" presetClass="exit" presetSubtype="2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89" dur="1000" fill="hold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9750"/>
                            </p:stCondLst>
                            <p:childTnLst>
                              <p:par>
                                <p:cTn id="92" presetID="22" presetClass="entr" presetSubtype="8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500"/>
                            </p:stCondLst>
                            <p:childTnLst>
                              <p:par>
                                <p:cTn id="96" presetID="22" presetClass="entr" presetSubtype="8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75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1250"/>
                            </p:stCondLst>
                            <p:childTnLst>
                              <p:par>
                                <p:cTn id="100" presetID="22" presetClass="entr" presetSubtype="8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" grpId="1" animBg="1" advAuto="0"/>
      <p:bldP spid="1055" grpId="6" animBg="1" advAuto="0"/>
      <p:bldP spid="1056" grpId="5" animBg="1" advAuto="0"/>
      <p:bldP spid="1057" grpId="3" animBg="1" advAuto="0"/>
      <p:bldP spid="1058" grpId="13" animBg="1" advAuto="0"/>
      <p:bldP spid="1059" grpId="4" animBg="1" advAuto="0"/>
      <p:bldP spid="1062" grpId="7" animBg="1" advAuto="0"/>
      <p:bldP spid="1065" grpId="10" animBg="1" advAuto="0"/>
      <p:bldP spid="1066" grpId="9" animBg="1" advAuto="0"/>
      <p:bldP spid="1067" grpId="12" animBg="1" advAuto="0"/>
      <p:bldP spid="1125" grpId="19" animBg="1" advAuto="0"/>
      <p:bldP spid="1125" grpId="20" animBg="1" advAuto="0"/>
      <p:bldP spid="1069" grpId="8" animBg="1" advAuto="0"/>
      <p:bldP spid="1070" grpId="11" animBg="1" advAuto="0"/>
      <p:bldP spid="1077" grpId="14" animBg="1" advAuto="0"/>
      <p:bldP spid="1078" grpId="2" animBg="1" advAuto="0"/>
      <p:bldP spid="1084" grpId="23" animBg="1" advAuto="0"/>
      <p:bldP spid="1091" grpId="24" animBg="1" advAuto="0"/>
      <p:bldP spid="1097" grpId="25" animBg="1" advAuto="0"/>
      <p:bldP spid="1126" grpId="21" animBg="1" advAuto="0"/>
      <p:bldP spid="1126" grpId="22" animBg="1" advAuto="0"/>
      <p:bldP spid="1099" grpId="17" animBg="1" advAuto="0"/>
      <p:bldP spid="1100" grpId="18" animBg="1" advAuto="0"/>
      <p:bldP spid="1101" grpId="15" animBg="1" advAuto="0"/>
      <p:bldP spid="1102" grpId="16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29" name="Shape 1129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1130" name="Shape 1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131" name="Shape 1131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113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Shape 1133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34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Shape 1135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36" name="Shape 1136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1137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Shape 1138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1139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Shape 1140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pic>
        <p:nvPicPr>
          <p:cNvPr id="1141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142" name="Shape 1142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1143" name="Shape 1143"/>
          <p:cNvSpPr/>
          <p:nvPr/>
        </p:nvSpPr>
        <p:spPr>
          <a:xfrm>
            <a:off x="3901545" y="1862067"/>
            <a:ext cx="2199810" cy="1586484"/>
          </a:xfrm>
          <a:prstGeom prst="roundRect">
            <a:avLst>
              <a:gd name="adj" fmla="val 2434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44" name="Shape 1144"/>
          <p:cNvSpPr/>
          <p:nvPr/>
        </p:nvSpPr>
        <p:spPr>
          <a:xfrm>
            <a:off x="4326554" y="3141723"/>
            <a:ext cx="132278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MySQL </a:t>
            </a:r>
          </a:p>
        </p:txBody>
      </p:sp>
      <p:sp>
        <p:nvSpPr>
          <p:cNvPr id="1145" name="Shape 1145"/>
          <p:cNvSpPr/>
          <p:nvPr/>
        </p:nvSpPr>
        <p:spPr>
          <a:xfrm>
            <a:off x="6238345" y="1421388"/>
            <a:ext cx="2669706" cy="2454704"/>
          </a:xfrm>
          <a:prstGeom prst="roundRect">
            <a:avLst>
              <a:gd name="adj" fmla="val 1573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46" name="Shape 1146"/>
          <p:cNvSpPr/>
          <p:nvPr/>
        </p:nvSpPr>
        <p:spPr>
          <a:xfrm flipV="1">
            <a:off x="8291152" y="1847982"/>
            <a:ext cx="268098" cy="268097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47" name="Shape 1147"/>
          <p:cNvSpPr/>
          <p:nvPr/>
        </p:nvSpPr>
        <p:spPr>
          <a:xfrm>
            <a:off x="7386725" y="1843537"/>
            <a:ext cx="268098" cy="268098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48" name="Shape 1148"/>
          <p:cNvSpPr/>
          <p:nvPr/>
        </p:nvSpPr>
        <p:spPr>
          <a:xfrm>
            <a:off x="6905416" y="1556750"/>
            <a:ext cx="896839" cy="330024"/>
          </a:xfrm>
          <a:prstGeom prst="roundRect">
            <a:avLst>
              <a:gd name="adj" fmla="val 13563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Blobstore</a:t>
            </a:r>
          </a:p>
        </p:txBody>
      </p:sp>
      <p:sp>
        <p:nvSpPr>
          <p:cNvPr id="1149" name="Shape 1149"/>
          <p:cNvSpPr/>
          <p:nvPr/>
        </p:nvSpPr>
        <p:spPr>
          <a:xfrm>
            <a:off x="7420466" y="3274381"/>
            <a:ext cx="1360687" cy="330024"/>
          </a:xfrm>
          <a:prstGeom prst="roundRect">
            <a:avLst>
              <a:gd name="adj" fmla="val 1529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Health Monitor</a:t>
            </a:r>
          </a:p>
        </p:txBody>
      </p:sp>
      <p:sp>
        <p:nvSpPr>
          <p:cNvPr id="1150" name="Shape 1150"/>
          <p:cNvSpPr/>
          <p:nvPr/>
        </p:nvSpPr>
        <p:spPr>
          <a:xfrm>
            <a:off x="8293718" y="1578103"/>
            <a:ext cx="533401" cy="295250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DB</a:t>
            </a:r>
          </a:p>
        </p:txBody>
      </p:sp>
      <p:grpSp>
        <p:nvGrpSpPr>
          <p:cNvPr id="1153" name="Group 1153"/>
          <p:cNvGrpSpPr/>
          <p:nvPr/>
        </p:nvGrpSpPr>
        <p:grpSpPr>
          <a:xfrm>
            <a:off x="7273224" y="2039384"/>
            <a:ext cx="1451970" cy="363583"/>
            <a:chOff x="0" y="0"/>
            <a:chExt cx="1451969" cy="363582"/>
          </a:xfrm>
        </p:grpSpPr>
        <p:sp>
          <p:nvSpPr>
            <p:cNvPr id="1151" name="Shape 1151"/>
            <p:cNvSpPr/>
            <p:nvPr/>
          </p:nvSpPr>
          <p:spPr>
            <a:xfrm>
              <a:off x="0" y="0"/>
              <a:ext cx="1451970" cy="363583"/>
            </a:xfrm>
            <a:prstGeom prst="roundRect">
              <a:avLst>
                <a:gd name="adj" fmla="val 13884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BOSH Director</a:t>
              </a:r>
            </a:p>
          </p:txBody>
        </p:sp>
        <p:pic>
          <p:nvPicPr>
            <p:cNvPr id="1152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8883" y="73841"/>
              <a:ext cx="167923" cy="2159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1156" name="Group 1156"/>
          <p:cNvGrpSpPr/>
          <p:nvPr/>
        </p:nvGrpSpPr>
        <p:grpSpPr>
          <a:xfrm>
            <a:off x="7670257" y="2700778"/>
            <a:ext cx="1004615" cy="297423"/>
            <a:chOff x="0" y="0"/>
            <a:chExt cx="1004614" cy="297422"/>
          </a:xfrm>
        </p:grpSpPr>
        <p:sp>
          <p:nvSpPr>
            <p:cNvPr id="1154" name="Shape 1154"/>
            <p:cNvSpPr/>
            <p:nvPr/>
          </p:nvSpPr>
          <p:spPr>
            <a:xfrm>
              <a:off x="0" y="0"/>
              <a:ext cx="1004615" cy="297423"/>
            </a:xfrm>
            <a:prstGeom prst="roundRect">
              <a:avLst>
                <a:gd name="adj" fmla="val 13169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      </a:t>
              </a: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NATS</a:t>
              </a:r>
            </a:p>
          </p:txBody>
        </p:sp>
        <p:pic>
          <p:nvPicPr>
            <p:cNvPr id="1155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5986" y="73551"/>
              <a:ext cx="228601" cy="18505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157" name="Shape 1157"/>
          <p:cNvSpPr/>
          <p:nvPr/>
        </p:nvSpPr>
        <p:spPr>
          <a:xfrm flipV="1">
            <a:off x="8100652" y="2432360"/>
            <a:ext cx="1" cy="268098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58" name="Shape 1158"/>
          <p:cNvSpPr/>
          <p:nvPr/>
        </p:nvSpPr>
        <p:spPr>
          <a:xfrm flipV="1">
            <a:off x="8100652" y="3010917"/>
            <a:ext cx="1" cy="268098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59" name="Shape 1159"/>
          <p:cNvSpPr/>
          <p:nvPr/>
        </p:nvSpPr>
        <p:spPr>
          <a:xfrm>
            <a:off x="6342068" y="2975569"/>
            <a:ext cx="858070" cy="28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1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FFFFFF"/>
                </a:solidFill>
              </a:rPr>
              <a:t>Worker VMs</a:t>
            </a:r>
          </a:p>
        </p:txBody>
      </p:sp>
      <p:sp>
        <p:nvSpPr>
          <p:cNvPr id="1160" name="Shape 1160"/>
          <p:cNvSpPr/>
          <p:nvPr/>
        </p:nvSpPr>
        <p:spPr>
          <a:xfrm>
            <a:off x="6333630" y="365919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29756E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29756E"/>
                </a:solidFill>
              </a:rPr>
              <a:t>MicroBOSH</a:t>
            </a:r>
          </a:p>
        </p:txBody>
      </p:sp>
      <p:sp>
        <p:nvSpPr>
          <p:cNvPr id="1194" name="Shape 1194"/>
          <p:cNvSpPr/>
          <p:nvPr/>
        </p:nvSpPr>
        <p:spPr>
          <a:xfrm>
            <a:off x="5312125" y="2456706"/>
            <a:ext cx="2496095" cy="244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77" extrusionOk="0">
                <a:moveTo>
                  <a:pt x="0" y="9035"/>
                </a:moveTo>
                <a:cubicBezTo>
                  <a:pt x="7537" y="-5123"/>
                  <a:pt x="14737" y="-2642"/>
                  <a:pt x="21600" y="16477"/>
                </a:cubicBezTo>
              </a:path>
            </a:pathLst>
          </a:custGeom>
          <a:ln w="19050">
            <a:solidFill>
              <a:srgbClr val="535353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162" name="Shape 1162"/>
          <p:cNvSpPr/>
          <p:nvPr/>
        </p:nvSpPr>
        <p:spPr>
          <a:xfrm>
            <a:off x="6097830" y="2469894"/>
            <a:ext cx="1050463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Ping</a:t>
            </a:r>
          </a:p>
        </p:txBody>
      </p:sp>
      <p:sp>
        <p:nvSpPr>
          <p:cNvPr id="1163" name="Shape 1163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grpSp>
        <p:nvGrpSpPr>
          <p:cNvPr id="1167" name="Group 1167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1164" name="Picture 1163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1166" name="Shape 1166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1168" name="Shape 1168"/>
          <p:cNvSpPr/>
          <p:nvPr/>
        </p:nvSpPr>
        <p:spPr>
          <a:xfrm>
            <a:off x="232914" y="2514953"/>
            <a:ext cx="310667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(… same for other services)</a:t>
            </a:r>
          </a:p>
        </p:txBody>
      </p:sp>
      <p:pic>
        <p:nvPicPr>
          <p:cNvPr id="1169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97941" y="789130"/>
            <a:ext cx="330024" cy="3300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3" name="Group 1173"/>
          <p:cNvGrpSpPr/>
          <p:nvPr/>
        </p:nvGrpSpPr>
        <p:grpSpPr>
          <a:xfrm>
            <a:off x="7163820" y="989149"/>
            <a:ext cx="1072616" cy="343576"/>
            <a:chOff x="-35921" y="-35921"/>
            <a:chExt cx="1072615" cy="343574"/>
          </a:xfrm>
        </p:grpSpPr>
        <p:pic>
          <p:nvPicPr>
            <p:cNvPr id="1170" name="Picture 1169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35922" y="-35922"/>
              <a:ext cx="1072617" cy="343576"/>
            </a:xfrm>
            <a:prstGeom prst="rect">
              <a:avLst/>
            </a:prstGeom>
            <a:effectLst/>
          </p:spPr>
        </p:pic>
        <p:sp>
          <p:nvSpPr>
            <p:cNvPr id="1172" name="Shape 1172"/>
            <p:cNvSpPr/>
            <p:nvPr/>
          </p:nvSpPr>
          <p:spPr>
            <a:xfrm>
              <a:off x="12855" y="12700"/>
              <a:ext cx="975064" cy="281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MySQL  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grpSp>
        <p:nvGrpSpPr>
          <p:cNvPr id="1179" name="Group 1179"/>
          <p:cNvGrpSpPr/>
          <p:nvPr/>
        </p:nvGrpSpPr>
        <p:grpSpPr>
          <a:xfrm>
            <a:off x="3986518" y="2020085"/>
            <a:ext cx="2107573" cy="680758"/>
            <a:chOff x="0" y="0"/>
            <a:chExt cx="2107571" cy="680757"/>
          </a:xfrm>
        </p:grpSpPr>
        <p:sp>
          <p:nvSpPr>
            <p:cNvPr id="1174" name="Shape 1174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MySQL Server</a:t>
              </a: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64243" y="218145"/>
              <a:ext cx="167843" cy="22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18"/>
                  </a:moveTo>
                  <a:lnTo>
                    <a:pt x="6946" y="18824"/>
                  </a:lnTo>
                  <a:cubicBezTo>
                    <a:pt x="7990" y="19479"/>
                    <a:pt x="9343" y="19815"/>
                    <a:pt x="10800" y="19815"/>
                  </a:cubicBezTo>
                  <a:cubicBezTo>
                    <a:pt x="12257" y="19815"/>
                    <a:pt x="13610" y="19479"/>
                    <a:pt x="14654" y="18825"/>
                  </a:cubicBezTo>
                  <a:close/>
                  <a:moveTo>
                    <a:pt x="4280" y="12886"/>
                  </a:moveTo>
                  <a:cubicBezTo>
                    <a:pt x="3997" y="13421"/>
                    <a:pt x="3858" y="14005"/>
                    <a:pt x="3858" y="14613"/>
                  </a:cubicBezTo>
                  <a:cubicBezTo>
                    <a:pt x="3858" y="16342"/>
                    <a:pt x="4983" y="17873"/>
                    <a:pt x="6787" y="18744"/>
                  </a:cubicBezTo>
                  <a:lnTo>
                    <a:pt x="8263" y="15166"/>
                  </a:lnTo>
                  <a:close/>
                  <a:moveTo>
                    <a:pt x="17320" y="12886"/>
                  </a:moveTo>
                  <a:lnTo>
                    <a:pt x="13337" y="15166"/>
                  </a:lnTo>
                  <a:lnTo>
                    <a:pt x="14813" y="18744"/>
                  </a:lnTo>
                  <a:cubicBezTo>
                    <a:pt x="16617" y="17873"/>
                    <a:pt x="17742" y="16342"/>
                    <a:pt x="17742" y="14613"/>
                  </a:cubicBezTo>
                  <a:cubicBezTo>
                    <a:pt x="17742" y="14005"/>
                    <a:pt x="17603" y="13421"/>
                    <a:pt x="17320" y="12886"/>
                  </a:cubicBezTo>
                  <a:close/>
                  <a:moveTo>
                    <a:pt x="10970" y="9424"/>
                  </a:moveTo>
                  <a:lnTo>
                    <a:pt x="12368" y="12816"/>
                  </a:lnTo>
                  <a:lnTo>
                    <a:pt x="17290" y="12816"/>
                  </a:lnTo>
                  <a:cubicBezTo>
                    <a:pt x="16353" y="10863"/>
                    <a:pt x="13884" y="9465"/>
                    <a:pt x="10970" y="9424"/>
                  </a:cubicBezTo>
                  <a:close/>
                  <a:moveTo>
                    <a:pt x="10630" y="9424"/>
                  </a:moveTo>
                  <a:cubicBezTo>
                    <a:pt x="7716" y="9465"/>
                    <a:pt x="5247" y="10863"/>
                    <a:pt x="4310" y="12816"/>
                  </a:cubicBezTo>
                  <a:lnTo>
                    <a:pt x="9232" y="12816"/>
                  </a:lnTo>
                  <a:close/>
                  <a:moveTo>
                    <a:pt x="12665" y="2637"/>
                  </a:moveTo>
                  <a:lnTo>
                    <a:pt x="20124" y="2637"/>
                  </a:lnTo>
                  <a:lnTo>
                    <a:pt x="20124" y="5249"/>
                  </a:lnTo>
                  <a:lnTo>
                    <a:pt x="15871" y="8762"/>
                  </a:lnTo>
                  <a:cubicBezTo>
                    <a:pt x="18434" y="9999"/>
                    <a:pt x="20124" y="12158"/>
                    <a:pt x="20124" y="14613"/>
                  </a:cubicBezTo>
                  <a:cubicBezTo>
                    <a:pt x="20124" y="18472"/>
                    <a:pt x="15949" y="21600"/>
                    <a:pt x="10800" y="21600"/>
                  </a:cubicBezTo>
                  <a:cubicBezTo>
                    <a:pt x="5651" y="21600"/>
                    <a:pt x="1476" y="18472"/>
                    <a:pt x="1476" y="14613"/>
                  </a:cubicBezTo>
                  <a:cubicBezTo>
                    <a:pt x="1476" y="12161"/>
                    <a:pt x="3162" y="10004"/>
                    <a:pt x="5719" y="8766"/>
                  </a:cubicBezTo>
                  <a:lnTo>
                    <a:pt x="1476" y="5261"/>
                  </a:lnTo>
                  <a:lnTo>
                    <a:pt x="1476" y="2649"/>
                  </a:lnTo>
                  <a:lnTo>
                    <a:pt x="8935" y="2649"/>
                  </a:lnTo>
                  <a:lnTo>
                    <a:pt x="8935" y="7767"/>
                  </a:lnTo>
                  <a:cubicBezTo>
                    <a:pt x="9538" y="7675"/>
                    <a:pt x="10161" y="7626"/>
                    <a:pt x="10800" y="7626"/>
                  </a:cubicBezTo>
                  <a:lnTo>
                    <a:pt x="12665" y="7767"/>
                  </a:lnTo>
                  <a:lnTo>
                    <a:pt x="12665" y="5249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1688"/>
                  </a:lnTo>
                  <a:lnTo>
                    <a:pt x="0" y="1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pic>
          <p:nvPicPr>
            <p:cNvPr id="1177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8" name="Shape 1178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</p:grpSp>
      <p:grpSp>
        <p:nvGrpSpPr>
          <p:cNvPr id="1186" name="Group 1186"/>
          <p:cNvGrpSpPr/>
          <p:nvPr/>
        </p:nvGrpSpPr>
        <p:grpSpPr>
          <a:xfrm>
            <a:off x="4109166" y="2224629"/>
            <a:ext cx="2107573" cy="680758"/>
            <a:chOff x="0" y="0"/>
            <a:chExt cx="2107571" cy="680757"/>
          </a:xfrm>
        </p:grpSpPr>
        <p:grpSp>
          <p:nvGrpSpPr>
            <p:cNvPr id="1184" name="Group 1184"/>
            <p:cNvGrpSpPr/>
            <p:nvPr/>
          </p:nvGrpSpPr>
          <p:grpSpPr>
            <a:xfrm>
              <a:off x="0" y="0"/>
              <a:ext cx="2107572" cy="680758"/>
              <a:chOff x="0" y="0"/>
              <a:chExt cx="2107571" cy="680757"/>
            </a:xfrm>
          </p:grpSpPr>
          <p:sp>
            <p:nvSpPr>
              <p:cNvPr id="1180" name="Shape 1180"/>
              <p:cNvSpPr/>
              <p:nvPr/>
            </p:nvSpPr>
            <p:spPr>
              <a:xfrm>
                <a:off x="0" y="0"/>
                <a:ext cx="1637523" cy="68075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 b="1"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1181" name="Shape 1181"/>
              <p:cNvSpPr/>
              <p:nvPr/>
            </p:nvSpPr>
            <p:spPr>
              <a:xfrm>
                <a:off x="41251" y="30543"/>
                <a:ext cx="2066321" cy="1713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Service Broker</a:t>
                </a:r>
              </a:p>
            </p:txBody>
          </p:sp>
          <p:pic>
            <p:nvPicPr>
              <p:cNvPr id="1182" name="image10.png" descr="ICON_VM_basic_label_Q308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99703" y="289266"/>
                <a:ext cx="253144" cy="2967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83" name="Shape 1183"/>
              <p:cNvSpPr/>
              <p:nvPr/>
            </p:nvSpPr>
            <p:spPr>
              <a:xfrm>
                <a:off x="390758" y="331665"/>
                <a:ext cx="856007" cy="254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r">
                  <a:defRPr sz="1000">
                    <a:solidFill>
                      <a:srgbClr val="FFFFFF"/>
                    </a:solidFill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BOSH Agent</a:t>
                </a:r>
              </a:p>
            </p:txBody>
          </p:sp>
        </p:grpSp>
        <p:sp>
          <p:nvSpPr>
            <p:cNvPr id="1185" name="Shape 1185"/>
            <p:cNvSpPr/>
            <p:nvPr/>
          </p:nvSpPr>
          <p:spPr>
            <a:xfrm rot="11254553">
              <a:off x="115677" y="347724"/>
              <a:ext cx="202002" cy="178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7" h="20870" extrusionOk="0">
                  <a:moveTo>
                    <a:pt x="5461" y="14219"/>
                  </a:moveTo>
                  <a:cubicBezTo>
                    <a:pt x="6370" y="14080"/>
                    <a:pt x="7008" y="13119"/>
                    <a:pt x="6887" y="12073"/>
                  </a:cubicBezTo>
                  <a:cubicBezTo>
                    <a:pt x="6766" y="11027"/>
                    <a:pt x="5932" y="10292"/>
                    <a:pt x="5024" y="10431"/>
                  </a:cubicBezTo>
                  <a:cubicBezTo>
                    <a:pt x="4115" y="10570"/>
                    <a:pt x="3477" y="11531"/>
                    <a:pt x="3598" y="12577"/>
                  </a:cubicBezTo>
                  <a:cubicBezTo>
                    <a:pt x="3719" y="13623"/>
                    <a:pt x="4553" y="14358"/>
                    <a:pt x="5461" y="14219"/>
                  </a:cubicBezTo>
                  <a:close/>
                  <a:moveTo>
                    <a:pt x="10425" y="13459"/>
                  </a:moveTo>
                  <a:cubicBezTo>
                    <a:pt x="11333" y="13320"/>
                    <a:pt x="11971" y="12359"/>
                    <a:pt x="11851" y="11313"/>
                  </a:cubicBezTo>
                  <a:cubicBezTo>
                    <a:pt x="11730" y="10267"/>
                    <a:pt x="10896" y="9532"/>
                    <a:pt x="9987" y="9671"/>
                  </a:cubicBezTo>
                  <a:cubicBezTo>
                    <a:pt x="9079" y="9810"/>
                    <a:pt x="8441" y="10771"/>
                    <a:pt x="8561" y="11817"/>
                  </a:cubicBezTo>
                  <a:cubicBezTo>
                    <a:pt x="8682" y="12863"/>
                    <a:pt x="9516" y="13598"/>
                    <a:pt x="10425" y="13459"/>
                  </a:cubicBezTo>
                  <a:close/>
                  <a:moveTo>
                    <a:pt x="15388" y="12698"/>
                  </a:moveTo>
                  <a:cubicBezTo>
                    <a:pt x="16297" y="12559"/>
                    <a:pt x="16935" y="11599"/>
                    <a:pt x="16814" y="10553"/>
                  </a:cubicBezTo>
                  <a:cubicBezTo>
                    <a:pt x="16693" y="9507"/>
                    <a:pt x="15859" y="8771"/>
                    <a:pt x="14951" y="8911"/>
                  </a:cubicBezTo>
                  <a:cubicBezTo>
                    <a:pt x="14043" y="9050"/>
                    <a:pt x="13404" y="10010"/>
                    <a:pt x="13525" y="11056"/>
                  </a:cubicBezTo>
                  <a:cubicBezTo>
                    <a:pt x="13646" y="12102"/>
                    <a:pt x="14480" y="12838"/>
                    <a:pt x="15388" y="12698"/>
                  </a:cubicBezTo>
                  <a:close/>
                  <a:moveTo>
                    <a:pt x="11333" y="20736"/>
                  </a:moveTo>
                  <a:cubicBezTo>
                    <a:pt x="5692" y="21600"/>
                    <a:pt x="644" y="18177"/>
                    <a:pt x="56" y="13092"/>
                  </a:cubicBezTo>
                  <a:cubicBezTo>
                    <a:pt x="-531" y="8006"/>
                    <a:pt x="3565" y="3182"/>
                    <a:pt x="9205" y="2319"/>
                  </a:cubicBezTo>
                  <a:cubicBezTo>
                    <a:pt x="10331" y="2146"/>
                    <a:pt x="11433" y="2144"/>
                    <a:pt x="12475" y="2337"/>
                  </a:cubicBezTo>
                  <a:cubicBezTo>
                    <a:pt x="14907" y="2290"/>
                    <a:pt x="17337" y="1504"/>
                    <a:pt x="19768" y="0"/>
                  </a:cubicBezTo>
                  <a:cubicBezTo>
                    <a:pt x="19085" y="1758"/>
                    <a:pt x="18589" y="3515"/>
                    <a:pt x="18297" y="5277"/>
                  </a:cubicBezTo>
                  <a:cubicBezTo>
                    <a:pt x="19489" y="6533"/>
                    <a:pt x="20271" y="8142"/>
                    <a:pt x="20482" y="9963"/>
                  </a:cubicBezTo>
                  <a:cubicBezTo>
                    <a:pt x="21069" y="15049"/>
                    <a:pt x="16973" y="19872"/>
                    <a:pt x="11333" y="207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1192" name="Group 1192"/>
          <p:cNvGrpSpPr/>
          <p:nvPr/>
        </p:nvGrpSpPr>
        <p:grpSpPr>
          <a:xfrm>
            <a:off x="4254550" y="2423728"/>
            <a:ext cx="2107573" cy="680758"/>
            <a:chOff x="0" y="0"/>
            <a:chExt cx="2107571" cy="680757"/>
          </a:xfrm>
        </p:grpSpPr>
        <p:sp>
          <p:nvSpPr>
            <p:cNvPr id="1187" name="Shape 1187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41251" y="30543"/>
              <a:ext cx="2066321" cy="1975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MySQL Server</a:t>
              </a:r>
            </a:p>
          </p:txBody>
        </p:sp>
        <p:pic>
          <p:nvPicPr>
            <p:cNvPr id="1189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0" name="Shape 1190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  <p:pic>
          <p:nvPicPr>
            <p:cNvPr id="1191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4375" y="278422"/>
              <a:ext cx="241301" cy="2286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193" name="Shape 1193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4" grpId="1" animBg="1" advAuto="0"/>
      <p:bldP spid="1162" grpId="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/>
          <p:nvPr/>
        </p:nvSpPr>
        <p:spPr>
          <a:xfrm>
            <a:off x="96447" y="267128"/>
            <a:ext cx="3680808" cy="4267025"/>
          </a:xfrm>
          <a:prstGeom prst="roundRect">
            <a:avLst>
              <a:gd name="adj" fmla="val 409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97" name="Shape 1197"/>
          <p:cNvSpPr/>
          <p:nvPr/>
        </p:nvSpPr>
        <p:spPr>
          <a:xfrm>
            <a:off x="220214" y="450186"/>
            <a:ext cx="286054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Deploy Ops Manager VM</a:t>
            </a:r>
          </a:p>
        </p:txBody>
      </p:sp>
      <p:sp>
        <p:nvSpPr>
          <p:cNvPr id="1198" name="Shape 1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199" name="Shape 1199"/>
          <p:cNvSpPr/>
          <p:nvPr/>
        </p:nvSpPr>
        <p:spPr>
          <a:xfrm>
            <a:off x="232914" y="1482570"/>
            <a:ext cx="3060193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Add ER tile (BOSH release)</a:t>
            </a:r>
          </a:p>
        </p:txBody>
      </p:sp>
      <p:sp>
        <p:nvSpPr>
          <p:cNvPr id="1200" name="Shape 1200"/>
          <p:cNvSpPr/>
          <p:nvPr/>
        </p:nvSpPr>
        <p:spPr>
          <a:xfrm>
            <a:off x="3944682" y="347339"/>
            <a:ext cx="1633941" cy="511870"/>
          </a:xfrm>
          <a:prstGeom prst="roundRect">
            <a:avLst>
              <a:gd name="adj" fmla="val 770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120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992" y="410392"/>
            <a:ext cx="1537380" cy="385764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Shape 1202"/>
          <p:cNvSpPr/>
          <p:nvPr/>
        </p:nvSpPr>
        <p:spPr>
          <a:xfrm>
            <a:off x="3942143" y="858882"/>
            <a:ext cx="1634466" cy="690807"/>
          </a:xfrm>
          <a:prstGeom prst="roundRect">
            <a:avLst>
              <a:gd name="adj" fmla="val 1163"/>
            </a:avLst>
          </a:prstGeom>
          <a:gradFill>
            <a:gsLst>
              <a:gs pos="0">
                <a:srgbClr val="29756E"/>
              </a:gs>
              <a:gs pos="100000">
                <a:srgbClr val="29756E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203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240" y="874069"/>
            <a:ext cx="2286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Shape 1204"/>
          <p:cNvSpPr/>
          <p:nvPr/>
        </p:nvSpPr>
        <p:spPr>
          <a:xfrm>
            <a:off x="5687600" y="962969"/>
            <a:ext cx="419412" cy="1"/>
          </a:xfrm>
          <a:prstGeom prst="line">
            <a:avLst/>
          </a:prstGeom>
          <a:ln w="25400">
            <a:solidFill>
              <a:srgbClr val="33928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05" name="Shape 1205"/>
          <p:cNvSpPr/>
          <p:nvPr/>
        </p:nvSpPr>
        <p:spPr>
          <a:xfrm>
            <a:off x="6215989" y="664972"/>
            <a:ext cx="2695107" cy="739168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1206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4725" y="867478"/>
            <a:ext cx="361548" cy="423767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Shape 1207"/>
          <p:cNvSpPr/>
          <p:nvPr/>
        </p:nvSpPr>
        <p:spPr>
          <a:xfrm>
            <a:off x="6919757" y="384045"/>
            <a:ext cx="1468308" cy="29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29756E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9756E"/>
                </a:solidFill>
              </a:rPr>
              <a:t>Ops Manager Director</a:t>
            </a:r>
          </a:p>
        </p:txBody>
      </p:sp>
      <p:pic>
        <p:nvPicPr>
          <p:cNvPr id="1208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9981" y="1181822"/>
            <a:ext cx="281568" cy="33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6867" y="770260"/>
            <a:ext cx="411365" cy="411364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210" name="Shape 1210"/>
          <p:cNvSpPr/>
          <p:nvPr/>
        </p:nvSpPr>
        <p:spPr>
          <a:xfrm>
            <a:off x="6326717" y="720360"/>
            <a:ext cx="2243612" cy="18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MicroBOSH</a:t>
            </a:r>
          </a:p>
        </p:txBody>
      </p:sp>
      <p:pic>
        <p:nvPicPr>
          <p:cNvPr id="1211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97941" y="789130"/>
            <a:ext cx="330024" cy="3300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15" name="Group 1215"/>
          <p:cNvGrpSpPr/>
          <p:nvPr/>
        </p:nvGrpSpPr>
        <p:grpSpPr>
          <a:xfrm>
            <a:off x="7163820" y="989149"/>
            <a:ext cx="1072616" cy="343576"/>
            <a:chOff x="-35921" y="-35921"/>
            <a:chExt cx="1072615" cy="343574"/>
          </a:xfrm>
        </p:grpSpPr>
        <p:pic>
          <p:nvPicPr>
            <p:cNvPr id="1212" name="Picture 1211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5922" y="-35922"/>
              <a:ext cx="1072617" cy="343576"/>
            </a:xfrm>
            <a:prstGeom prst="rect">
              <a:avLst/>
            </a:prstGeom>
            <a:effectLst/>
          </p:spPr>
        </p:pic>
        <p:sp>
          <p:nvSpPr>
            <p:cNvPr id="1214" name="Shape 1214"/>
            <p:cNvSpPr/>
            <p:nvPr/>
          </p:nvSpPr>
          <p:spPr>
            <a:xfrm>
              <a:off x="12855" y="12700"/>
              <a:ext cx="975064" cy="281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MySQL  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grpSp>
        <p:nvGrpSpPr>
          <p:cNvPr id="1219" name="Group 1219"/>
          <p:cNvGrpSpPr/>
          <p:nvPr/>
        </p:nvGrpSpPr>
        <p:grpSpPr>
          <a:xfrm>
            <a:off x="6322807" y="989149"/>
            <a:ext cx="774045" cy="343576"/>
            <a:chOff x="-35921" y="-35921"/>
            <a:chExt cx="774043" cy="343574"/>
          </a:xfrm>
        </p:grpSpPr>
        <p:pic>
          <p:nvPicPr>
            <p:cNvPr id="1216" name="Picture 1215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35922" y="-35922"/>
              <a:ext cx="774045" cy="343576"/>
            </a:xfrm>
            <a:prstGeom prst="rect">
              <a:avLst/>
            </a:prstGeom>
            <a:effectLst/>
          </p:spPr>
        </p:pic>
        <p:sp>
          <p:nvSpPr>
            <p:cNvPr id="1218" name="Shape 1218"/>
            <p:cNvSpPr/>
            <p:nvPr/>
          </p:nvSpPr>
          <p:spPr>
            <a:xfrm>
              <a:off x="12855" y="7078"/>
              <a:ext cx="676492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r">
                <a:defRPr>
                  <a:solidFill>
                    <a:srgbClr val="000000"/>
                  </a:solidFill>
                  <a:uFillTx/>
                </a:defRPr>
              </a:pP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CF</a:t>
              </a:r>
              <a:r>
                <a:rPr sz="900">
                  <a:solidFill>
                    <a:srgbClr val="29756E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 </a:t>
              </a:r>
              <a:r>
                <a:rPr sz="90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rPr>
                <a:t>Release</a:t>
              </a:r>
            </a:p>
          </p:txBody>
        </p:sp>
      </p:grpSp>
      <p:sp>
        <p:nvSpPr>
          <p:cNvPr id="1285" name="Shape 1285"/>
          <p:cNvSpPr/>
          <p:nvPr/>
        </p:nvSpPr>
        <p:spPr>
          <a:xfrm>
            <a:off x="4988305" y="2362269"/>
            <a:ext cx="1352686" cy="960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793" y="10419"/>
                  <a:pt x="12993" y="3219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221" name="Shape 1221"/>
          <p:cNvSpPr/>
          <p:nvPr/>
        </p:nvSpPr>
        <p:spPr>
          <a:xfrm>
            <a:off x="5699897" y="2554489"/>
            <a:ext cx="1050462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Ping</a:t>
            </a:r>
          </a:p>
        </p:txBody>
      </p:sp>
      <p:grpSp>
        <p:nvGrpSpPr>
          <p:cNvPr id="1227" name="Group 1227"/>
          <p:cNvGrpSpPr/>
          <p:nvPr/>
        </p:nvGrpSpPr>
        <p:grpSpPr>
          <a:xfrm>
            <a:off x="6680467" y="2983073"/>
            <a:ext cx="2107573" cy="680758"/>
            <a:chOff x="0" y="0"/>
            <a:chExt cx="2107571" cy="680757"/>
          </a:xfrm>
        </p:grpSpPr>
        <p:sp>
          <p:nvSpPr>
            <p:cNvPr id="1222" name="Shape 1222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Cloud Controller</a:t>
              </a: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64243" y="218145"/>
              <a:ext cx="167843" cy="22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18"/>
                  </a:moveTo>
                  <a:lnTo>
                    <a:pt x="6946" y="18824"/>
                  </a:lnTo>
                  <a:cubicBezTo>
                    <a:pt x="7990" y="19479"/>
                    <a:pt x="9343" y="19815"/>
                    <a:pt x="10800" y="19815"/>
                  </a:cubicBezTo>
                  <a:cubicBezTo>
                    <a:pt x="12257" y="19815"/>
                    <a:pt x="13610" y="19479"/>
                    <a:pt x="14654" y="18825"/>
                  </a:cubicBezTo>
                  <a:close/>
                  <a:moveTo>
                    <a:pt x="4280" y="12886"/>
                  </a:moveTo>
                  <a:cubicBezTo>
                    <a:pt x="3997" y="13421"/>
                    <a:pt x="3858" y="14005"/>
                    <a:pt x="3858" y="14613"/>
                  </a:cubicBezTo>
                  <a:cubicBezTo>
                    <a:pt x="3858" y="16342"/>
                    <a:pt x="4983" y="17873"/>
                    <a:pt x="6787" y="18744"/>
                  </a:cubicBezTo>
                  <a:lnTo>
                    <a:pt x="8263" y="15166"/>
                  </a:lnTo>
                  <a:close/>
                  <a:moveTo>
                    <a:pt x="17320" y="12886"/>
                  </a:moveTo>
                  <a:lnTo>
                    <a:pt x="13337" y="15166"/>
                  </a:lnTo>
                  <a:lnTo>
                    <a:pt x="14813" y="18744"/>
                  </a:lnTo>
                  <a:cubicBezTo>
                    <a:pt x="16617" y="17873"/>
                    <a:pt x="17742" y="16342"/>
                    <a:pt x="17742" y="14613"/>
                  </a:cubicBezTo>
                  <a:cubicBezTo>
                    <a:pt x="17742" y="14005"/>
                    <a:pt x="17603" y="13421"/>
                    <a:pt x="17320" y="12886"/>
                  </a:cubicBezTo>
                  <a:close/>
                  <a:moveTo>
                    <a:pt x="10970" y="9424"/>
                  </a:moveTo>
                  <a:lnTo>
                    <a:pt x="12368" y="12816"/>
                  </a:lnTo>
                  <a:lnTo>
                    <a:pt x="17290" y="12816"/>
                  </a:lnTo>
                  <a:cubicBezTo>
                    <a:pt x="16353" y="10863"/>
                    <a:pt x="13884" y="9465"/>
                    <a:pt x="10970" y="9424"/>
                  </a:cubicBezTo>
                  <a:close/>
                  <a:moveTo>
                    <a:pt x="10630" y="9424"/>
                  </a:moveTo>
                  <a:cubicBezTo>
                    <a:pt x="7716" y="9465"/>
                    <a:pt x="5247" y="10863"/>
                    <a:pt x="4310" y="12816"/>
                  </a:cubicBezTo>
                  <a:lnTo>
                    <a:pt x="9232" y="12816"/>
                  </a:lnTo>
                  <a:close/>
                  <a:moveTo>
                    <a:pt x="12665" y="2637"/>
                  </a:moveTo>
                  <a:lnTo>
                    <a:pt x="20124" y="2637"/>
                  </a:lnTo>
                  <a:lnTo>
                    <a:pt x="20124" y="5249"/>
                  </a:lnTo>
                  <a:lnTo>
                    <a:pt x="15871" y="8762"/>
                  </a:lnTo>
                  <a:cubicBezTo>
                    <a:pt x="18434" y="9999"/>
                    <a:pt x="20124" y="12158"/>
                    <a:pt x="20124" y="14613"/>
                  </a:cubicBezTo>
                  <a:cubicBezTo>
                    <a:pt x="20124" y="18472"/>
                    <a:pt x="15949" y="21600"/>
                    <a:pt x="10800" y="21600"/>
                  </a:cubicBezTo>
                  <a:cubicBezTo>
                    <a:pt x="5651" y="21600"/>
                    <a:pt x="1476" y="18472"/>
                    <a:pt x="1476" y="14613"/>
                  </a:cubicBezTo>
                  <a:cubicBezTo>
                    <a:pt x="1476" y="12161"/>
                    <a:pt x="3162" y="10004"/>
                    <a:pt x="5719" y="8766"/>
                  </a:cubicBezTo>
                  <a:lnTo>
                    <a:pt x="1476" y="5261"/>
                  </a:lnTo>
                  <a:lnTo>
                    <a:pt x="1476" y="2649"/>
                  </a:lnTo>
                  <a:lnTo>
                    <a:pt x="8935" y="2649"/>
                  </a:lnTo>
                  <a:lnTo>
                    <a:pt x="8935" y="7767"/>
                  </a:lnTo>
                  <a:cubicBezTo>
                    <a:pt x="9538" y="7675"/>
                    <a:pt x="10161" y="7626"/>
                    <a:pt x="10800" y="7626"/>
                  </a:cubicBezTo>
                  <a:lnTo>
                    <a:pt x="12665" y="7767"/>
                  </a:lnTo>
                  <a:lnTo>
                    <a:pt x="12665" y="5249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1688"/>
                  </a:lnTo>
                  <a:lnTo>
                    <a:pt x="0" y="1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pic>
          <p:nvPicPr>
            <p:cNvPr id="1225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6" name="Shape 1226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</p:grpSp>
      <p:grpSp>
        <p:nvGrpSpPr>
          <p:cNvPr id="1234" name="Group 1234"/>
          <p:cNvGrpSpPr/>
          <p:nvPr/>
        </p:nvGrpSpPr>
        <p:grpSpPr>
          <a:xfrm>
            <a:off x="6780868" y="3111064"/>
            <a:ext cx="2107573" cy="680759"/>
            <a:chOff x="0" y="0"/>
            <a:chExt cx="2107571" cy="680757"/>
          </a:xfrm>
        </p:grpSpPr>
        <p:grpSp>
          <p:nvGrpSpPr>
            <p:cNvPr id="1232" name="Group 1232"/>
            <p:cNvGrpSpPr/>
            <p:nvPr/>
          </p:nvGrpSpPr>
          <p:grpSpPr>
            <a:xfrm>
              <a:off x="0" y="0"/>
              <a:ext cx="2107572" cy="680758"/>
              <a:chOff x="0" y="0"/>
              <a:chExt cx="2107571" cy="680757"/>
            </a:xfrm>
          </p:grpSpPr>
          <p:sp>
            <p:nvSpPr>
              <p:cNvPr id="1228" name="Shape 1228"/>
              <p:cNvSpPr/>
              <p:nvPr/>
            </p:nvSpPr>
            <p:spPr>
              <a:xfrm>
                <a:off x="0" y="0"/>
                <a:ext cx="1637523" cy="68075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 b="1"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41251" y="30543"/>
                <a:ext cx="2066321" cy="1713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NATS</a:t>
                </a:r>
              </a:p>
            </p:txBody>
          </p:sp>
          <p:pic>
            <p:nvPicPr>
              <p:cNvPr id="1230" name="image10.png" descr="ICON_VM_basic_label_Q308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99703" y="289266"/>
                <a:ext cx="253144" cy="2967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31" name="Shape 1231"/>
              <p:cNvSpPr/>
              <p:nvPr/>
            </p:nvSpPr>
            <p:spPr>
              <a:xfrm>
                <a:off x="390758" y="331665"/>
                <a:ext cx="856007" cy="254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r">
                  <a:defRPr sz="1000">
                    <a:solidFill>
                      <a:srgbClr val="FFFFFF"/>
                    </a:solidFill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BOSH Agent</a:t>
                </a:r>
              </a:p>
            </p:txBody>
          </p:sp>
        </p:grpSp>
        <p:sp>
          <p:nvSpPr>
            <p:cNvPr id="1233" name="Shape 1233"/>
            <p:cNvSpPr/>
            <p:nvPr/>
          </p:nvSpPr>
          <p:spPr>
            <a:xfrm rot="11254553">
              <a:off x="115677" y="347724"/>
              <a:ext cx="202002" cy="178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7" h="20870" extrusionOk="0">
                  <a:moveTo>
                    <a:pt x="5461" y="14219"/>
                  </a:moveTo>
                  <a:cubicBezTo>
                    <a:pt x="6370" y="14080"/>
                    <a:pt x="7008" y="13119"/>
                    <a:pt x="6887" y="12073"/>
                  </a:cubicBezTo>
                  <a:cubicBezTo>
                    <a:pt x="6766" y="11027"/>
                    <a:pt x="5932" y="10292"/>
                    <a:pt x="5024" y="10431"/>
                  </a:cubicBezTo>
                  <a:cubicBezTo>
                    <a:pt x="4115" y="10570"/>
                    <a:pt x="3477" y="11531"/>
                    <a:pt x="3598" y="12577"/>
                  </a:cubicBezTo>
                  <a:cubicBezTo>
                    <a:pt x="3719" y="13623"/>
                    <a:pt x="4553" y="14358"/>
                    <a:pt x="5461" y="14219"/>
                  </a:cubicBezTo>
                  <a:close/>
                  <a:moveTo>
                    <a:pt x="10425" y="13459"/>
                  </a:moveTo>
                  <a:cubicBezTo>
                    <a:pt x="11333" y="13320"/>
                    <a:pt x="11971" y="12359"/>
                    <a:pt x="11851" y="11313"/>
                  </a:cubicBezTo>
                  <a:cubicBezTo>
                    <a:pt x="11730" y="10267"/>
                    <a:pt x="10896" y="9532"/>
                    <a:pt x="9987" y="9671"/>
                  </a:cubicBezTo>
                  <a:cubicBezTo>
                    <a:pt x="9079" y="9810"/>
                    <a:pt x="8441" y="10771"/>
                    <a:pt x="8561" y="11817"/>
                  </a:cubicBezTo>
                  <a:cubicBezTo>
                    <a:pt x="8682" y="12863"/>
                    <a:pt x="9516" y="13598"/>
                    <a:pt x="10425" y="13459"/>
                  </a:cubicBezTo>
                  <a:close/>
                  <a:moveTo>
                    <a:pt x="15388" y="12698"/>
                  </a:moveTo>
                  <a:cubicBezTo>
                    <a:pt x="16297" y="12559"/>
                    <a:pt x="16935" y="11599"/>
                    <a:pt x="16814" y="10553"/>
                  </a:cubicBezTo>
                  <a:cubicBezTo>
                    <a:pt x="16693" y="9507"/>
                    <a:pt x="15859" y="8771"/>
                    <a:pt x="14951" y="8911"/>
                  </a:cubicBezTo>
                  <a:cubicBezTo>
                    <a:pt x="14043" y="9050"/>
                    <a:pt x="13404" y="10010"/>
                    <a:pt x="13525" y="11056"/>
                  </a:cubicBezTo>
                  <a:cubicBezTo>
                    <a:pt x="13646" y="12102"/>
                    <a:pt x="14480" y="12838"/>
                    <a:pt x="15388" y="12698"/>
                  </a:cubicBezTo>
                  <a:close/>
                  <a:moveTo>
                    <a:pt x="11333" y="20736"/>
                  </a:moveTo>
                  <a:cubicBezTo>
                    <a:pt x="5692" y="21600"/>
                    <a:pt x="644" y="18177"/>
                    <a:pt x="56" y="13092"/>
                  </a:cubicBezTo>
                  <a:cubicBezTo>
                    <a:pt x="-531" y="8006"/>
                    <a:pt x="3565" y="3182"/>
                    <a:pt x="9205" y="2319"/>
                  </a:cubicBezTo>
                  <a:cubicBezTo>
                    <a:pt x="10331" y="2146"/>
                    <a:pt x="11433" y="2144"/>
                    <a:pt x="12475" y="2337"/>
                  </a:cubicBezTo>
                  <a:cubicBezTo>
                    <a:pt x="14907" y="2290"/>
                    <a:pt x="17337" y="1504"/>
                    <a:pt x="19768" y="0"/>
                  </a:cubicBezTo>
                  <a:cubicBezTo>
                    <a:pt x="19085" y="1758"/>
                    <a:pt x="18589" y="3515"/>
                    <a:pt x="18297" y="5277"/>
                  </a:cubicBezTo>
                  <a:cubicBezTo>
                    <a:pt x="19489" y="6533"/>
                    <a:pt x="20271" y="8142"/>
                    <a:pt x="20482" y="9963"/>
                  </a:cubicBezTo>
                  <a:cubicBezTo>
                    <a:pt x="21069" y="15049"/>
                    <a:pt x="16973" y="19872"/>
                    <a:pt x="11333" y="207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1240" name="Group 1240"/>
          <p:cNvGrpSpPr/>
          <p:nvPr/>
        </p:nvGrpSpPr>
        <p:grpSpPr>
          <a:xfrm>
            <a:off x="6952288" y="3213148"/>
            <a:ext cx="2107573" cy="680758"/>
            <a:chOff x="0" y="0"/>
            <a:chExt cx="2107571" cy="680757"/>
          </a:xfrm>
        </p:grpSpPr>
        <p:sp>
          <p:nvSpPr>
            <p:cNvPr id="1235" name="Shape 1235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Health Manager</a:t>
              </a:r>
            </a:p>
          </p:txBody>
        </p:sp>
        <p:pic>
          <p:nvPicPr>
            <p:cNvPr id="1237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8" name="Shape 1238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41119" y="250160"/>
              <a:ext cx="188325" cy="16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0657" h="15999" extrusionOk="0">
                  <a:moveTo>
                    <a:pt x="5328" y="3849"/>
                  </a:moveTo>
                  <a:cubicBezTo>
                    <a:pt x="7532" y="-5601"/>
                    <a:pt x="16128" y="3849"/>
                    <a:pt x="5328" y="15999"/>
                  </a:cubicBezTo>
                  <a:cubicBezTo>
                    <a:pt x="-5472" y="3849"/>
                    <a:pt x="3124" y="-5601"/>
                    <a:pt x="5328" y="38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1246" name="Group 1246"/>
          <p:cNvGrpSpPr/>
          <p:nvPr/>
        </p:nvGrpSpPr>
        <p:grpSpPr>
          <a:xfrm>
            <a:off x="7074767" y="3360675"/>
            <a:ext cx="2107573" cy="680758"/>
            <a:chOff x="0" y="0"/>
            <a:chExt cx="2107571" cy="680757"/>
          </a:xfrm>
        </p:grpSpPr>
        <p:sp>
          <p:nvSpPr>
            <p:cNvPr id="1241" name="Shape 1241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DEA</a:t>
              </a:r>
            </a:p>
          </p:txBody>
        </p:sp>
        <p:pic>
          <p:nvPicPr>
            <p:cNvPr id="1243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4" name="Shape 1244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  <p:pic>
          <p:nvPicPr>
            <p:cNvPr id="1245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4375" y="278422"/>
              <a:ext cx="241301" cy="2286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47" name="Shape 1247"/>
          <p:cNvSpPr/>
          <p:nvPr/>
        </p:nvSpPr>
        <p:spPr>
          <a:xfrm>
            <a:off x="6595493" y="2825056"/>
            <a:ext cx="2199811" cy="1586483"/>
          </a:xfrm>
          <a:prstGeom prst="roundRect">
            <a:avLst>
              <a:gd name="adj" fmla="val 2434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248" name="Shape 1248"/>
          <p:cNvSpPr/>
          <p:nvPr/>
        </p:nvSpPr>
        <p:spPr>
          <a:xfrm>
            <a:off x="7020502" y="4104712"/>
            <a:ext cx="133927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Elastic Runtime</a:t>
            </a:r>
          </a:p>
        </p:txBody>
      </p:sp>
      <p:sp>
        <p:nvSpPr>
          <p:cNvPr id="1286" name="Shape 1286"/>
          <p:cNvSpPr/>
          <p:nvPr/>
        </p:nvSpPr>
        <p:spPr>
          <a:xfrm>
            <a:off x="7062423" y="2430204"/>
            <a:ext cx="522365" cy="552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625" y="13833"/>
                  <a:pt x="9425" y="6633"/>
                  <a:pt x="0" y="0"/>
                </a:cubicBezTo>
              </a:path>
            </a:pathLst>
          </a:custGeom>
          <a:ln w="19050">
            <a:solidFill>
              <a:srgbClr val="535353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250" name="Shape 1250"/>
          <p:cNvSpPr/>
          <p:nvPr/>
        </p:nvSpPr>
        <p:spPr>
          <a:xfrm>
            <a:off x="7001679" y="2532190"/>
            <a:ext cx="1050463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Ping</a:t>
            </a:r>
          </a:p>
        </p:txBody>
      </p:sp>
      <p:sp>
        <p:nvSpPr>
          <p:cNvPr id="1251" name="Shape 1251"/>
          <p:cNvSpPr/>
          <p:nvPr/>
        </p:nvSpPr>
        <p:spPr>
          <a:xfrm>
            <a:off x="6238345" y="1421388"/>
            <a:ext cx="2669706" cy="1108105"/>
          </a:xfrm>
          <a:prstGeom prst="roundRect">
            <a:avLst>
              <a:gd name="adj" fmla="val 3485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254" name="Group 1254"/>
          <p:cNvGrpSpPr/>
          <p:nvPr/>
        </p:nvGrpSpPr>
        <p:grpSpPr>
          <a:xfrm>
            <a:off x="6340990" y="2132950"/>
            <a:ext cx="1004616" cy="297423"/>
            <a:chOff x="0" y="0"/>
            <a:chExt cx="1004614" cy="297422"/>
          </a:xfrm>
        </p:grpSpPr>
        <p:sp>
          <p:nvSpPr>
            <p:cNvPr id="1252" name="Shape 1252"/>
            <p:cNvSpPr/>
            <p:nvPr/>
          </p:nvSpPr>
          <p:spPr>
            <a:xfrm>
              <a:off x="0" y="0"/>
              <a:ext cx="1004615" cy="297423"/>
            </a:xfrm>
            <a:prstGeom prst="roundRect">
              <a:avLst>
                <a:gd name="adj" fmla="val 13169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      </a:t>
              </a: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NATS</a:t>
              </a:r>
            </a:p>
          </p:txBody>
        </p:sp>
        <p:pic>
          <p:nvPicPr>
            <p:cNvPr id="1253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5986" y="73551"/>
              <a:ext cx="228601" cy="18505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55" name="Shape 1255"/>
          <p:cNvSpPr/>
          <p:nvPr/>
        </p:nvSpPr>
        <p:spPr>
          <a:xfrm flipH="1">
            <a:off x="7288898" y="2273849"/>
            <a:ext cx="228601" cy="1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56" name="Shape 1256"/>
          <p:cNvSpPr/>
          <p:nvPr/>
        </p:nvSpPr>
        <p:spPr>
          <a:xfrm flipV="1">
            <a:off x="6817769" y="1925509"/>
            <a:ext cx="526514" cy="210839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57" name="Shape 1257"/>
          <p:cNvSpPr/>
          <p:nvPr/>
        </p:nvSpPr>
        <p:spPr>
          <a:xfrm>
            <a:off x="7448210" y="2100349"/>
            <a:ext cx="1360687" cy="330024"/>
          </a:xfrm>
          <a:prstGeom prst="roundRect">
            <a:avLst>
              <a:gd name="adj" fmla="val 1529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Health Monitor</a:t>
            </a:r>
          </a:p>
        </p:txBody>
      </p:sp>
      <p:grpSp>
        <p:nvGrpSpPr>
          <p:cNvPr id="1260" name="Group 1260"/>
          <p:cNvGrpSpPr/>
          <p:nvPr/>
        </p:nvGrpSpPr>
        <p:grpSpPr>
          <a:xfrm>
            <a:off x="6974143" y="1586753"/>
            <a:ext cx="1451970" cy="363583"/>
            <a:chOff x="0" y="0"/>
            <a:chExt cx="1451969" cy="363582"/>
          </a:xfrm>
        </p:grpSpPr>
        <p:sp>
          <p:nvSpPr>
            <p:cNvPr id="1258" name="Shape 1258"/>
            <p:cNvSpPr/>
            <p:nvPr/>
          </p:nvSpPr>
          <p:spPr>
            <a:xfrm>
              <a:off x="0" y="0"/>
              <a:ext cx="1451970" cy="363583"/>
            </a:xfrm>
            <a:prstGeom prst="roundRect">
              <a:avLst>
                <a:gd name="adj" fmla="val 13884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BOSH Director</a:t>
              </a:r>
            </a:p>
          </p:txBody>
        </p:sp>
        <p:pic>
          <p:nvPicPr>
            <p:cNvPr id="1259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8883" y="73841"/>
              <a:ext cx="167923" cy="2159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61" name="Shape 1261"/>
          <p:cNvSpPr/>
          <p:nvPr/>
        </p:nvSpPr>
        <p:spPr>
          <a:xfrm>
            <a:off x="3939013" y="2832551"/>
            <a:ext cx="2199811" cy="1586484"/>
          </a:xfrm>
          <a:prstGeom prst="roundRect">
            <a:avLst>
              <a:gd name="adj" fmla="val 2434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262" name="Shape 1262"/>
          <p:cNvSpPr/>
          <p:nvPr/>
        </p:nvSpPr>
        <p:spPr>
          <a:xfrm>
            <a:off x="4364022" y="4112207"/>
            <a:ext cx="132278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MySQL </a:t>
            </a:r>
          </a:p>
        </p:txBody>
      </p:sp>
      <p:grpSp>
        <p:nvGrpSpPr>
          <p:cNvPr id="1268" name="Group 1268"/>
          <p:cNvGrpSpPr/>
          <p:nvPr/>
        </p:nvGrpSpPr>
        <p:grpSpPr>
          <a:xfrm>
            <a:off x="4023987" y="2990568"/>
            <a:ext cx="2107573" cy="680759"/>
            <a:chOff x="0" y="0"/>
            <a:chExt cx="2107571" cy="680757"/>
          </a:xfrm>
        </p:grpSpPr>
        <p:sp>
          <p:nvSpPr>
            <p:cNvPr id="1263" name="Shape 1263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41251" y="30543"/>
              <a:ext cx="2066321" cy="171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MySQL Server</a:t>
              </a: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64243" y="218145"/>
              <a:ext cx="167843" cy="22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6618"/>
                  </a:moveTo>
                  <a:lnTo>
                    <a:pt x="6946" y="18824"/>
                  </a:lnTo>
                  <a:cubicBezTo>
                    <a:pt x="7990" y="19479"/>
                    <a:pt x="9343" y="19815"/>
                    <a:pt x="10800" y="19815"/>
                  </a:cubicBezTo>
                  <a:cubicBezTo>
                    <a:pt x="12257" y="19815"/>
                    <a:pt x="13610" y="19479"/>
                    <a:pt x="14654" y="18825"/>
                  </a:cubicBezTo>
                  <a:close/>
                  <a:moveTo>
                    <a:pt x="4280" y="12886"/>
                  </a:moveTo>
                  <a:cubicBezTo>
                    <a:pt x="3997" y="13421"/>
                    <a:pt x="3858" y="14005"/>
                    <a:pt x="3858" y="14613"/>
                  </a:cubicBezTo>
                  <a:cubicBezTo>
                    <a:pt x="3858" y="16342"/>
                    <a:pt x="4983" y="17873"/>
                    <a:pt x="6787" y="18744"/>
                  </a:cubicBezTo>
                  <a:lnTo>
                    <a:pt x="8263" y="15166"/>
                  </a:lnTo>
                  <a:close/>
                  <a:moveTo>
                    <a:pt x="17320" y="12886"/>
                  </a:moveTo>
                  <a:lnTo>
                    <a:pt x="13337" y="15166"/>
                  </a:lnTo>
                  <a:lnTo>
                    <a:pt x="14813" y="18744"/>
                  </a:lnTo>
                  <a:cubicBezTo>
                    <a:pt x="16617" y="17873"/>
                    <a:pt x="17742" y="16342"/>
                    <a:pt x="17742" y="14613"/>
                  </a:cubicBezTo>
                  <a:cubicBezTo>
                    <a:pt x="17742" y="14005"/>
                    <a:pt x="17603" y="13421"/>
                    <a:pt x="17320" y="12886"/>
                  </a:cubicBezTo>
                  <a:close/>
                  <a:moveTo>
                    <a:pt x="10970" y="9424"/>
                  </a:moveTo>
                  <a:lnTo>
                    <a:pt x="12368" y="12816"/>
                  </a:lnTo>
                  <a:lnTo>
                    <a:pt x="17290" y="12816"/>
                  </a:lnTo>
                  <a:cubicBezTo>
                    <a:pt x="16353" y="10863"/>
                    <a:pt x="13884" y="9465"/>
                    <a:pt x="10970" y="9424"/>
                  </a:cubicBezTo>
                  <a:close/>
                  <a:moveTo>
                    <a:pt x="10630" y="9424"/>
                  </a:moveTo>
                  <a:cubicBezTo>
                    <a:pt x="7716" y="9465"/>
                    <a:pt x="5247" y="10863"/>
                    <a:pt x="4310" y="12816"/>
                  </a:cubicBezTo>
                  <a:lnTo>
                    <a:pt x="9232" y="12816"/>
                  </a:lnTo>
                  <a:close/>
                  <a:moveTo>
                    <a:pt x="12665" y="2637"/>
                  </a:moveTo>
                  <a:lnTo>
                    <a:pt x="20124" y="2637"/>
                  </a:lnTo>
                  <a:lnTo>
                    <a:pt x="20124" y="5249"/>
                  </a:lnTo>
                  <a:lnTo>
                    <a:pt x="15871" y="8762"/>
                  </a:lnTo>
                  <a:cubicBezTo>
                    <a:pt x="18434" y="9999"/>
                    <a:pt x="20124" y="12158"/>
                    <a:pt x="20124" y="14613"/>
                  </a:cubicBezTo>
                  <a:cubicBezTo>
                    <a:pt x="20124" y="18472"/>
                    <a:pt x="15949" y="21600"/>
                    <a:pt x="10800" y="21600"/>
                  </a:cubicBezTo>
                  <a:cubicBezTo>
                    <a:pt x="5651" y="21600"/>
                    <a:pt x="1476" y="18472"/>
                    <a:pt x="1476" y="14613"/>
                  </a:cubicBezTo>
                  <a:cubicBezTo>
                    <a:pt x="1476" y="12161"/>
                    <a:pt x="3162" y="10004"/>
                    <a:pt x="5719" y="8766"/>
                  </a:cubicBezTo>
                  <a:lnTo>
                    <a:pt x="1476" y="5261"/>
                  </a:lnTo>
                  <a:lnTo>
                    <a:pt x="1476" y="2649"/>
                  </a:lnTo>
                  <a:lnTo>
                    <a:pt x="8935" y="2649"/>
                  </a:lnTo>
                  <a:lnTo>
                    <a:pt x="8935" y="7767"/>
                  </a:lnTo>
                  <a:cubicBezTo>
                    <a:pt x="9538" y="7675"/>
                    <a:pt x="10161" y="7626"/>
                    <a:pt x="10800" y="7626"/>
                  </a:cubicBezTo>
                  <a:lnTo>
                    <a:pt x="12665" y="7767"/>
                  </a:lnTo>
                  <a:lnTo>
                    <a:pt x="12665" y="5249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1688"/>
                  </a:lnTo>
                  <a:lnTo>
                    <a:pt x="0" y="1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pic>
          <p:nvPicPr>
            <p:cNvPr id="1266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7" name="Shape 1267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</p:grpSp>
      <p:grpSp>
        <p:nvGrpSpPr>
          <p:cNvPr id="1275" name="Group 1275"/>
          <p:cNvGrpSpPr/>
          <p:nvPr/>
        </p:nvGrpSpPr>
        <p:grpSpPr>
          <a:xfrm>
            <a:off x="4146635" y="3195113"/>
            <a:ext cx="2107573" cy="680758"/>
            <a:chOff x="0" y="0"/>
            <a:chExt cx="2107571" cy="680757"/>
          </a:xfrm>
        </p:grpSpPr>
        <p:grpSp>
          <p:nvGrpSpPr>
            <p:cNvPr id="1273" name="Group 1273"/>
            <p:cNvGrpSpPr/>
            <p:nvPr/>
          </p:nvGrpSpPr>
          <p:grpSpPr>
            <a:xfrm>
              <a:off x="0" y="0"/>
              <a:ext cx="2107572" cy="680758"/>
              <a:chOff x="0" y="0"/>
              <a:chExt cx="2107571" cy="680757"/>
            </a:xfrm>
          </p:grpSpPr>
          <p:sp>
            <p:nvSpPr>
              <p:cNvPr id="1269" name="Shape 1269"/>
              <p:cNvSpPr/>
              <p:nvPr/>
            </p:nvSpPr>
            <p:spPr>
              <a:xfrm>
                <a:off x="0" y="0"/>
                <a:ext cx="1637523" cy="68075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 b="1"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1270" name="Shape 1270"/>
              <p:cNvSpPr/>
              <p:nvPr/>
            </p:nvSpPr>
            <p:spPr>
              <a:xfrm>
                <a:off x="41251" y="30543"/>
                <a:ext cx="2066321" cy="1713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Service Broker</a:t>
                </a:r>
              </a:p>
            </p:txBody>
          </p:sp>
          <p:pic>
            <p:nvPicPr>
              <p:cNvPr id="1271" name="image10.png" descr="ICON_VM_basic_label_Q308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99703" y="289266"/>
                <a:ext cx="253144" cy="2967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72" name="Shape 1272"/>
              <p:cNvSpPr/>
              <p:nvPr/>
            </p:nvSpPr>
            <p:spPr>
              <a:xfrm>
                <a:off x="390758" y="331665"/>
                <a:ext cx="856007" cy="254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r">
                  <a:defRPr sz="1000">
                    <a:solidFill>
                      <a:srgbClr val="FFFFFF"/>
                    </a:solidFill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BOSH Agent</a:t>
                </a:r>
              </a:p>
            </p:txBody>
          </p:sp>
        </p:grpSp>
        <p:sp>
          <p:nvSpPr>
            <p:cNvPr id="1274" name="Shape 1274"/>
            <p:cNvSpPr/>
            <p:nvPr/>
          </p:nvSpPr>
          <p:spPr>
            <a:xfrm rot="11254553">
              <a:off x="115677" y="347724"/>
              <a:ext cx="202002" cy="178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7" h="20870" extrusionOk="0">
                  <a:moveTo>
                    <a:pt x="5461" y="14219"/>
                  </a:moveTo>
                  <a:cubicBezTo>
                    <a:pt x="6370" y="14080"/>
                    <a:pt x="7008" y="13119"/>
                    <a:pt x="6887" y="12073"/>
                  </a:cubicBezTo>
                  <a:cubicBezTo>
                    <a:pt x="6766" y="11027"/>
                    <a:pt x="5932" y="10292"/>
                    <a:pt x="5024" y="10431"/>
                  </a:cubicBezTo>
                  <a:cubicBezTo>
                    <a:pt x="4115" y="10570"/>
                    <a:pt x="3477" y="11531"/>
                    <a:pt x="3598" y="12577"/>
                  </a:cubicBezTo>
                  <a:cubicBezTo>
                    <a:pt x="3719" y="13623"/>
                    <a:pt x="4553" y="14358"/>
                    <a:pt x="5461" y="14219"/>
                  </a:cubicBezTo>
                  <a:close/>
                  <a:moveTo>
                    <a:pt x="10425" y="13459"/>
                  </a:moveTo>
                  <a:cubicBezTo>
                    <a:pt x="11333" y="13320"/>
                    <a:pt x="11971" y="12359"/>
                    <a:pt x="11851" y="11313"/>
                  </a:cubicBezTo>
                  <a:cubicBezTo>
                    <a:pt x="11730" y="10267"/>
                    <a:pt x="10896" y="9532"/>
                    <a:pt x="9987" y="9671"/>
                  </a:cubicBezTo>
                  <a:cubicBezTo>
                    <a:pt x="9079" y="9810"/>
                    <a:pt x="8441" y="10771"/>
                    <a:pt x="8561" y="11817"/>
                  </a:cubicBezTo>
                  <a:cubicBezTo>
                    <a:pt x="8682" y="12863"/>
                    <a:pt x="9516" y="13598"/>
                    <a:pt x="10425" y="13459"/>
                  </a:cubicBezTo>
                  <a:close/>
                  <a:moveTo>
                    <a:pt x="15388" y="12698"/>
                  </a:moveTo>
                  <a:cubicBezTo>
                    <a:pt x="16297" y="12559"/>
                    <a:pt x="16935" y="11599"/>
                    <a:pt x="16814" y="10553"/>
                  </a:cubicBezTo>
                  <a:cubicBezTo>
                    <a:pt x="16693" y="9507"/>
                    <a:pt x="15859" y="8771"/>
                    <a:pt x="14951" y="8911"/>
                  </a:cubicBezTo>
                  <a:cubicBezTo>
                    <a:pt x="14043" y="9050"/>
                    <a:pt x="13404" y="10010"/>
                    <a:pt x="13525" y="11056"/>
                  </a:cubicBezTo>
                  <a:cubicBezTo>
                    <a:pt x="13646" y="12102"/>
                    <a:pt x="14480" y="12838"/>
                    <a:pt x="15388" y="12698"/>
                  </a:cubicBezTo>
                  <a:close/>
                  <a:moveTo>
                    <a:pt x="11333" y="20736"/>
                  </a:moveTo>
                  <a:cubicBezTo>
                    <a:pt x="5692" y="21600"/>
                    <a:pt x="644" y="18177"/>
                    <a:pt x="56" y="13092"/>
                  </a:cubicBezTo>
                  <a:cubicBezTo>
                    <a:pt x="-531" y="8006"/>
                    <a:pt x="3565" y="3182"/>
                    <a:pt x="9205" y="2319"/>
                  </a:cubicBezTo>
                  <a:cubicBezTo>
                    <a:pt x="10331" y="2146"/>
                    <a:pt x="11433" y="2144"/>
                    <a:pt x="12475" y="2337"/>
                  </a:cubicBezTo>
                  <a:cubicBezTo>
                    <a:pt x="14907" y="2290"/>
                    <a:pt x="17337" y="1504"/>
                    <a:pt x="19768" y="0"/>
                  </a:cubicBezTo>
                  <a:cubicBezTo>
                    <a:pt x="19085" y="1758"/>
                    <a:pt x="18589" y="3515"/>
                    <a:pt x="18297" y="5277"/>
                  </a:cubicBezTo>
                  <a:cubicBezTo>
                    <a:pt x="19489" y="6533"/>
                    <a:pt x="20271" y="8142"/>
                    <a:pt x="20482" y="9963"/>
                  </a:cubicBezTo>
                  <a:cubicBezTo>
                    <a:pt x="21069" y="15049"/>
                    <a:pt x="16973" y="19872"/>
                    <a:pt x="11333" y="207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1281" name="Group 1281"/>
          <p:cNvGrpSpPr/>
          <p:nvPr/>
        </p:nvGrpSpPr>
        <p:grpSpPr>
          <a:xfrm>
            <a:off x="4292019" y="3394211"/>
            <a:ext cx="2107573" cy="680759"/>
            <a:chOff x="0" y="0"/>
            <a:chExt cx="2107571" cy="680757"/>
          </a:xfrm>
        </p:grpSpPr>
        <p:sp>
          <p:nvSpPr>
            <p:cNvPr id="1276" name="Shape 1276"/>
            <p:cNvSpPr/>
            <p:nvPr/>
          </p:nvSpPr>
          <p:spPr>
            <a:xfrm>
              <a:off x="0" y="0"/>
              <a:ext cx="1637523" cy="68075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1251" y="30543"/>
              <a:ext cx="2066321" cy="1975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MySQL Server</a:t>
              </a:r>
            </a:p>
          </p:txBody>
        </p:sp>
        <p:pic>
          <p:nvPicPr>
            <p:cNvPr id="1278" name="image10.png" descr="ICON_VM_basic_label_Q308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99703" y="289266"/>
              <a:ext cx="253144" cy="296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9" name="Shape 1279"/>
            <p:cNvSpPr/>
            <p:nvPr/>
          </p:nvSpPr>
          <p:spPr>
            <a:xfrm>
              <a:off x="390758" y="331665"/>
              <a:ext cx="856007" cy="254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BOSH Agent</a:t>
              </a:r>
            </a:p>
          </p:txBody>
        </p:sp>
        <p:pic>
          <p:nvPicPr>
            <p:cNvPr id="1280" name="pasted-image.pdf"/>
            <p:cNvPicPr/>
            <p:nvPr/>
          </p:nvPicPr>
          <p:blipFill>
            <a:blip r:embed="rId9">
              <a:extLst/>
            </a:blip>
            <a:srcRect/>
            <a:stretch>
              <a:fillRect/>
            </a:stretch>
          </p:blipFill>
          <p:spPr>
            <a:xfrm>
              <a:off x="94375" y="278422"/>
              <a:ext cx="241301" cy="2286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282" name="Shape 1282"/>
          <p:cNvSpPr/>
          <p:nvPr/>
        </p:nvSpPr>
        <p:spPr>
          <a:xfrm>
            <a:off x="232914" y="1993759"/>
            <a:ext cx="1779779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Apply Changes</a:t>
            </a:r>
          </a:p>
        </p:txBody>
      </p:sp>
      <p:sp>
        <p:nvSpPr>
          <p:cNvPr id="1283" name="Shape 1283"/>
          <p:cNvSpPr/>
          <p:nvPr/>
        </p:nvSpPr>
        <p:spPr>
          <a:xfrm>
            <a:off x="232914" y="2514953"/>
            <a:ext cx="3106675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(… same for other services)</a:t>
            </a:r>
          </a:p>
        </p:txBody>
      </p:sp>
      <p:sp>
        <p:nvSpPr>
          <p:cNvPr id="1284" name="Shape 1284"/>
          <p:cNvSpPr/>
          <p:nvPr/>
        </p:nvSpPr>
        <p:spPr>
          <a:xfrm>
            <a:off x="232914" y="966653"/>
            <a:ext cx="344551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Conf. IaaS tile / apply changes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" grpId="1" animBg="1" advAuto="0"/>
      <p:bldP spid="1221" grpId="2" animBg="1" advAuto="0"/>
      <p:bldP spid="1286" grpId="3" animBg="1" advAuto="0"/>
      <p:bldP spid="1250" grpId="4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128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56"/>
            <a:ext cx="9293403" cy="46002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0" name="Shape 1290"/>
          <p:cNvSpPr/>
          <p:nvPr/>
        </p:nvSpPr>
        <p:spPr>
          <a:xfrm flipH="1">
            <a:off x="1151818" y="3848245"/>
            <a:ext cx="539980" cy="539980"/>
          </a:xfrm>
          <a:prstGeom prst="line">
            <a:avLst/>
          </a:prstGeom>
          <a:ln w="254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1293" name="Group 1293"/>
          <p:cNvGrpSpPr/>
          <p:nvPr/>
        </p:nvGrpSpPr>
        <p:grpSpPr>
          <a:xfrm>
            <a:off x="3873282" y="2958705"/>
            <a:ext cx="2243613" cy="1545898"/>
            <a:chOff x="-100484" y="0"/>
            <a:chExt cx="2243611" cy="1545897"/>
          </a:xfrm>
        </p:grpSpPr>
        <p:pic>
          <p:nvPicPr>
            <p:cNvPr id="1291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16705" cy="1416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2" name="Shape 1292"/>
            <p:cNvSpPr/>
            <p:nvPr/>
          </p:nvSpPr>
          <p:spPr>
            <a:xfrm>
              <a:off x="-100485" y="1239897"/>
              <a:ext cx="2243612" cy="30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sz="1300">
                  <a:solidFill>
                    <a:srgbClr val="007CA2"/>
                  </a:solidFill>
                  <a:latin typeface="Avenir Next"/>
                  <a:ea typeface="Avenir Next"/>
                  <a:cs typeface="Avenir Next"/>
                  <a:sym typeface="Avenir Next"/>
                </a:rPr>
                <a:t>p-rabbitmq-1.3.pivotal</a:t>
              </a:r>
            </a:p>
          </p:txBody>
        </p:sp>
      </p:grpSp>
      <p:grpSp>
        <p:nvGrpSpPr>
          <p:cNvPr id="1296" name="Group 1296"/>
          <p:cNvGrpSpPr/>
          <p:nvPr/>
        </p:nvGrpSpPr>
        <p:grpSpPr>
          <a:xfrm>
            <a:off x="1738666" y="3457174"/>
            <a:ext cx="2448127" cy="548960"/>
            <a:chOff x="-38099" y="-38100"/>
            <a:chExt cx="2448125" cy="548959"/>
          </a:xfrm>
        </p:grpSpPr>
        <p:sp>
          <p:nvSpPr>
            <p:cNvPr id="1295" name="Shape 1295"/>
            <p:cNvSpPr/>
            <p:nvPr/>
          </p:nvSpPr>
          <p:spPr>
            <a:xfrm>
              <a:off x="0" y="0"/>
              <a:ext cx="2371926" cy="4727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27C3A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27C3A"/>
                  </a:solidFill>
                  <a:uFill>
                    <a:solidFill>
                      <a:srgbClr val="4D4D4D"/>
                    </a:solidFill>
                  </a:uFill>
                </a:rPr>
                <a:t>Upload a .pivotal file</a:t>
              </a:r>
            </a:p>
          </p:txBody>
        </p:sp>
        <p:pic>
          <p:nvPicPr>
            <p:cNvPr id="1294" name="Picture 1293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8100" y="-38100"/>
              <a:ext cx="2448126" cy="548960"/>
            </a:xfrm>
            <a:prstGeom prst="rect">
              <a:avLst/>
            </a:prstGeom>
            <a:effectLst/>
          </p:spPr>
        </p:pic>
      </p:grpSp>
      <p:sp>
        <p:nvSpPr>
          <p:cNvPr id="1297" name="Shape 1297"/>
          <p:cNvSpPr>
            <a:spLocks noGrp="1"/>
          </p:cNvSpPr>
          <p:nvPr>
            <p:ph type="title" idx="4294967295"/>
          </p:nvPr>
        </p:nvSpPr>
        <p:spPr>
          <a:xfrm>
            <a:off x="2889662" y="2033333"/>
            <a:ext cx="7852268" cy="533401"/>
          </a:xfrm>
          <a:prstGeom prst="rect">
            <a:avLst/>
          </a:prstGeom>
        </p:spPr>
        <p:txBody>
          <a:bodyPr/>
          <a:lstStyle/>
          <a:p>
            <a:pPr lvl="5">
              <a:lnSpc>
                <a:spcPct val="10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… adding a new tile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400" fill="hold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99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99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99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9" grpId="2" animBg="1" advAuto="0"/>
      <p:bldP spid="1290" grpId="3" animBg="1" advAuto="0"/>
      <p:bldP spid="1293" grpId="5" animBg="1" advAuto="0"/>
      <p:bldP spid="1296" grpId="4" animBg="1" advAuto="0"/>
      <p:bldP spid="1297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300" name="Shape 1300"/>
          <p:cNvSpPr/>
          <p:nvPr/>
        </p:nvSpPr>
        <p:spPr>
          <a:xfrm>
            <a:off x="375623" y="306921"/>
            <a:ext cx="598321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5" indent="0">
              <a:defRPr>
                <a:solidFill>
                  <a:srgbClr val="000000"/>
                </a:solidFill>
                <a:uFillTx/>
              </a:defRPr>
            </a:pPr>
            <a:r>
              <a:rPr sz="23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What’s inside a .pivotal file?</a:t>
            </a:r>
          </a:p>
        </p:txBody>
      </p:sp>
      <p:grpSp>
        <p:nvGrpSpPr>
          <p:cNvPr id="1310" name="Group 1310"/>
          <p:cNvGrpSpPr/>
          <p:nvPr/>
        </p:nvGrpSpPr>
        <p:grpSpPr>
          <a:xfrm>
            <a:off x="526280" y="1513833"/>
            <a:ext cx="8584754" cy="1980367"/>
            <a:chOff x="0" y="0"/>
            <a:chExt cx="8584752" cy="1980366"/>
          </a:xfrm>
        </p:grpSpPr>
        <p:pic>
          <p:nvPicPr>
            <p:cNvPr id="1301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296614" cy="17562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2" name="Shape 1302"/>
            <p:cNvSpPr/>
            <p:nvPr/>
          </p:nvSpPr>
          <p:spPr>
            <a:xfrm flipH="1">
              <a:off x="5109078" y="1609526"/>
              <a:ext cx="462619" cy="1"/>
            </a:xfrm>
            <a:prstGeom prst="line">
              <a:avLst/>
            </a:prstGeom>
            <a:noFill/>
            <a:ln w="25400" cap="flat">
              <a:solidFill>
                <a:srgbClr val="F27C3A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 flipH="1" flipV="1">
              <a:off x="2100425" y="1279326"/>
              <a:ext cx="3482451" cy="1"/>
            </a:xfrm>
            <a:prstGeom prst="line">
              <a:avLst/>
            </a:prstGeom>
            <a:noFill/>
            <a:ln w="25400" cap="flat">
              <a:solidFill>
                <a:srgbClr val="F27C3A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 flipH="1" flipV="1">
              <a:off x="2100425" y="770481"/>
              <a:ext cx="3482451" cy="1"/>
            </a:xfrm>
            <a:prstGeom prst="line">
              <a:avLst/>
            </a:prstGeom>
            <a:noFill/>
            <a:ln w="25400" cap="flat">
              <a:solidFill>
                <a:srgbClr val="F27C3A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 flipH="1" flipV="1">
              <a:off x="2100425" y="439859"/>
              <a:ext cx="3482451" cy="1"/>
            </a:xfrm>
            <a:prstGeom prst="line">
              <a:avLst/>
            </a:prstGeom>
            <a:noFill/>
            <a:ln w="25400" cap="flat">
              <a:solidFill>
                <a:srgbClr val="F27C3A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602371" y="1446966"/>
              <a:ext cx="1792154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3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535353"/>
                  </a:solidFill>
                </a:rPr>
                <a:t>Stemcell</a:t>
              </a: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602371" y="1133699"/>
              <a:ext cx="1792154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3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535353"/>
                  </a:solidFill>
                </a:rPr>
                <a:t>BOSH release</a:t>
              </a: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5602371" y="611447"/>
              <a:ext cx="254777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3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535353"/>
                  </a:solidFill>
                </a:rPr>
                <a:t>Manifest template (includes tile image)</a:t>
              </a: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5602371" y="270099"/>
              <a:ext cx="2982382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3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535353"/>
                  </a:solidFill>
                </a:rPr>
                <a:t>Migration from previous versions</a:t>
              </a:r>
            </a:p>
          </p:txBody>
        </p:sp>
      </p:grpSp>
      <p:sp>
        <p:nvSpPr>
          <p:cNvPr id="1311" name="Shape 1311"/>
          <p:cNvSpPr/>
          <p:nvPr/>
        </p:nvSpPr>
        <p:spPr>
          <a:xfrm>
            <a:off x="375623" y="687921"/>
            <a:ext cx="598321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5" indent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Ops Manager tile file</a:t>
            </a:r>
          </a:p>
        </p:txBody>
      </p:sp>
      <p:grpSp>
        <p:nvGrpSpPr>
          <p:cNvPr id="1314" name="Group 1314"/>
          <p:cNvGrpSpPr/>
          <p:nvPr/>
        </p:nvGrpSpPr>
        <p:grpSpPr>
          <a:xfrm>
            <a:off x="4149476" y="-65992"/>
            <a:ext cx="2243613" cy="1545899"/>
            <a:chOff x="-100484" y="0"/>
            <a:chExt cx="2243611" cy="1545897"/>
          </a:xfrm>
        </p:grpSpPr>
        <p:pic>
          <p:nvPicPr>
            <p:cNvPr id="1312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16705" cy="1416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3" name="Shape 1313"/>
            <p:cNvSpPr/>
            <p:nvPr/>
          </p:nvSpPr>
          <p:spPr>
            <a:xfrm>
              <a:off x="-100485" y="1239897"/>
              <a:ext cx="2243612" cy="30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sz="1300">
                  <a:solidFill>
                    <a:srgbClr val="007CA2"/>
                  </a:solidFill>
                  <a:latin typeface="Avenir Next"/>
                  <a:ea typeface="Avenir Next"/>
                  <a:cs typeface="Avenir Next"/>
                  <a:sym typeface="Avenir Next"/>
                </a:rPr>
                <a:t>p-rabbitmq-1.3.pivotal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672" y="971128"/>
            <a:ext cx="9144001" cy="3629086"/>
          </a:xfrm>
          <a:prstGeom prst="rect">
            <a:avLst/>
          </a:prstGeom>
          <a:ln w="12700">
            <a:miter lim="400000"/>
          </a:ln>
        </p:spPr>
      </p:pic>
      <p:sp>
        <p:nvSpPr>
          <p:cNvPr id="1317" name="Shape 13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39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318" name="Shape 1318"/>
          <p:cNvSpPr/>
          <p:nvPr/>
        </p:nvSpPr>
        <p:spPr>
          <a:xfrm>
            <a:off x="375623" y="306921"/>
            <a:ext cx="598321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5" indent="0">
              <a:defRPr>
                <a:solidFill>
                  <a:srgbClr val="000000"/>
                </a:solidFill>
                <a:uFillTx/>
              </a:defRPr>
            </a:pPr>
            <a:r>
              <a:rPr sz="23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What’s inside a .pivotal file?</a:t>
            </a:r>
          </a:p>
        </p:txBody>
      </p:sp>
      <p:sp>
        <p:nvSpPr>
          <p:cNvPr id="1319" name="Shape 1319"/>
          <p:cNvSpPr/>
          <p:nvPr/>
        </p:nvSpPr>
        <p:spPr>
          <a:xfrm>
            <a:off x="375623" y="687921"/>
            <a:ext cx="598321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5" indent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Ops Manager tile file</a:t>
            </a:r>
          </a:p>
        </p:txBody>
      </p:sp>
      <p:grpSp>
        <p:nvGrpSpPr>
          <p:cNvPr id="1324" name="Group 1324"/>
          <p:cNvGrpSpPr/>
          <p:nvPr/>
        </p:nvGrpSpPr>
        <p:grpSpPr>
          <a:xfrm>
            <a:off x="4301047" y="2174878"/>
            <a:ext cx="4857402" cy="2173824"/>
            <a:chOff x="0" y="0"/>
            <a:chExt cx="4857400" cy="2173823"/>
          </a:xfrm>
        </p:grpSpPr>
        <p:pic>
          <p:nvPicPr>
            <p:cNvPr id="1320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01474" cy="1955737"/>
            </a:xfrm>
            <a:prstGeom prst="rect">
              <a:avLst/>
            </a:prstGeom>
            <a:ln w="25400" cap="flat">
              <a:solidFill>
                <a:srgbClr val="F27C3A"/>
              </a:solidFill>
              <a:prstDash val="solid"/>
              <a:round/>
            </a:ln>
            <a:effectLst>
              <a:outerShdw blurRad="38100" dist="83500" dir="5400000" rotWithShape="0">
                <a:srgbClr val="000000">
                  <a:alpha val="38000"/>
                </a:srgbClr>
              </a:outerShdw>
            </a:effectLst>
          </p:spPr>
        </p:pic>
        <p:grpSp>
          <p:nvGrpSpPr>
            <p:cNvPr id="1323" name="Group 1323"/>
            <p:cNvGrpSpPr/>
            <p:nvPr/>
          </p:nvGrpSpPr>
          <p:grpSpPr>
            <a:xfrm>
              <a:off x="3835908" y="1278901"/>
              <a:ext cx="1021493" cy="894923"/>
              <a:chOff x="-12257" y="0"/>
              <a:chExt cx="1021491" cy="894921"/>
            </a:xfrm>
          </p:grpSpPr>
          <p:sp>
            <p:nvSpPr>
              <p:cNvPr id="1321" name="Shape 1321"/>
              <p:cNvSpPr/>
              <p:nvPr/>
            </p:nvSpPr>
            <p:spPr>
              <a:xfrm>
                <a:off x="-12258" y="324930"/>
                <a:ext cx="1021493" cy="569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1000">
                    <a:solidFill>
                      <a:srgbClr val="29756E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29756E"/>
                    </a:solidFill>
                  </a:rPr>
                  <a:t>Manifest</a:t>
                </a:r>
              </a:p>
            </p:txBody>
          </p:sp>
          <p:pic>
            <p:nvPicPr>
              <p:cNvPr id="1322" name="pasted-image.pdf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03598" y="0"/>
                <a:ext cx="389781" cy="3494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4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9168" y="945399"/>
            <a:ext cx="2692920" cy="3571821"/>
          </a:xfrm>
          <a:prstGeom prst="roundRect">
            <a:avLst>
              <a:gd name="adj" fmla="val 4689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47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0244" y="972471"/>
            <a:ext cx="6940281" cy="351767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61638" y="1039635"/>
            <a:ext cx="2041838" cy="54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Provision services, not machines</a:t>
            </a:r>
          </a:p>
        </p:txBody>
      </p:sp>
      <p:sp>
        <p:nvSpPr>
          <p:cNvPr id="149" name="Shape 149"/>
          <p:cNvSpPr/>
          <p:nvPr/>
        </p:nvSpPr>
        <p:spPr>
          <a:xfrm>
            <a:off x="161638" y="1649235"/>
            <a:ext cx="2041838" cy="54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Enables continuous delivery</a:t>
            </a:r>
          </a:p>
        </p:txBody>
      </p:sp>
      <p:sp>
        <p:nvSpPr>
          <p:cNvPr id="150" name="Shape 150"/>
          <p:cNvSpPr/>
          <p:nvPr/>
        </p:nvSpPr>
        <p:spPr>
          <a:xfrm>
            <a:off x="161638" y="2291187"/>
            <a:ext cx="204183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Cloud-agnostic view of Platform Ops</a:t>
            </a:r>
          </a:p>
        </p:txBody>
      </p:sp>
      <p:sp>
        <p:nvSpPr>
          <p:cNvPr id="151" name="Shape 151"/>
          <p:cNvSpPr/>
          <p:nvPr/>
        </p:nvSpPr>
        <p:spPr>
          <a:xfrm>
            <a:off x="161638" y="2971767"/>
            <a:ext cx="204183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Holistic Toolchain for “rule them all"</a:t>
            </a:r>
          </a:p>
        </p:txBody>
      </p:sp>
      <p:sp>
        <p:nvSpPr>
          <p:cNvPr id="152" name="Shape 152"/>
          <p:cNvSpPr/>
          <p:nvPr/>
        </p:nvSpPr>
        <p:spPr>
          <a:xfrm>
            <a:off x="161638" y="3614246"/>
            <a:ext cx="2041838" cy="77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Eliminate bespoke automation on top of config management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66712" y="223838"/>
            <a:ext cx="8410576" cy="5293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Why BOSH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animBg="1" advAuto="0"/>
      <p:bldP spid="148" grpId="2" animBg="1" advAuto="0"/>
      <p:bldP spid="149" grpId="3" animBg="1" advAuto="0"/>
      <p:bldP spid="150" grpId="4" animBg="1" advAuto="0"/>
      <p:bldP spid="151" grpId="5" animBg="1" advAuto="0"/>
      <p:bldP spid="152" grpId="6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672" y="971128"/>
            <a:ext cx="9144001" cy="36290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7" name="Shape 13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328" name="Shape 1328"/>
          <p:cNvSpPr/>
          <p:nvPr/>
        </p:nvSpPr>
        <p:spPr>
          <a:xfrm>
            <a:off x="375623" y="306921"/>
            <a:ext cx="598321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5" indent="0">
              <a:defRPr>
                <a:solidFill>
                  <a:srgbClr val="000000"/>
                </a:solidFill>
                <a:uFillTx/>
              </a:defRPr>
            </a:pPr>
            <a:r>
              <a:rPr sz="23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What’s inside a .pivotal file?</a:t>
            </a:r>
          </a:p>
        </p:txBody>
      </p:sp>
      <p:sp>
        <p:nvSpPr>
          <p:cNvPr id="1329" name="Shape 1329"/>
          <p:cNvSpPr/>
          <p:nvPr/>
        </p:nvSpPr>
        <p:spPr>
          <a:xfrm>
            <a:off x="375623" y="687921"/>
            <a:ext cx="598321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5" indent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Ops Manager tile file</a:t>
            </a:r>
          </a:p>
        </p:txBody>
      </p:sp>
      <p:grpSp>
        <p:nvGrpSpPr>
          <p:cNvPr id="1334" name="Group 1334"/>
          <p:cNvGrpSpPr/>
          <p:nvPr/>
        </p:nvGrpSpPr>
        <p:grpSpPr>
          <a:xfrm>
            <a:off x="4232196" y="2092019"/>
            <a:ext cx="4762727" cy="2428815"/>
            <a:chOff x="0" y="0"/>
            <a:chExt cx="4762726" cy="2428814"/>
          </a:xfrm>
        </p:grpSpPr>
        <p:pic>
          <p:nvPicPr>
            <p:cNvPr id="1330" name="pasted-image.png"/>
            <p:cNvPicPr/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4677842" cy="2254788"/>
            </a:xfrm>
            <a:prstGeom prst="rect">
              <a:avLst/>
            </a:prstGeom>
            <a:ln w="25400" cap="flat">
              <a:solidFill>
                <a:srgbClr val="F27C3A"/>
              </a:solidFill>
              <a:prstDash val="solid"/>
              <a:round/>
            </a:ln>
            <a:effectLst>
              <a:outerShdw blurRad="38100" dist="83500" dir="5400000" rotWithShape="0">
                <a:srgbClr val="000000">
                  <a:alpha val="38000"/>
                </a:srgbClr>
              </a:outerShdw>
            </a:effectLst>
          </p:spPr>
        </p:pic>
        <p:grpSp>
          <p:nvGrpSpPr>
            <p:cNvPr id="1333" name="Group 1333"/>
            <p:cNvGrpSpPr/>
            <p:nvPr/>
          </p:nvGrpSpPr>
          <p:grpSpPr>
            <a:xfrm>
              <a:off x="3741234" y="1533892"/>
              <a:ext cx="1021493" cy="894923"/>
              <a:chOff x="-12257" y="0"/>
              <a:chExt cx="1021491" cy="894921"/>
            </a:xfrm>
          </p:grpSpPr>
          <p:sp>
            <p:nvSpPr>
              <p:cNvPr id="1331" name="Shape 1331"/>
              <p:cNvSpPr/>
              <p:nvPr/>
            </p:nvSpPr>
            <p:spPr>
              <a:xfrm>
                <a:off x="-12258" y="324930"/>
                <a:ext cx="1021493" cy="569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1000">
                    <a:solidFill>
                      <a:srgbClr val="29756E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29756E"/>
                    </a:solidFill>
                  </a:rPr>
                  <a:t>Manifest</a:t>
                </a:r>
              </a:p>
            </p:txBody>
          </p:sp>
          <p:pic>
            <p:nvPicPr>
              <p:cNvPr id="1332" name="pasted-image.pdf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03598" y="0"/>
                <a:ext cx="389781" cy="3494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337" name="Shape 1337"/>
          <p:cNvSpPr>
            <a:spLocks noGrp="1"/>
          </p:cNvSpPr>
          <p:nvPr>
            <p:ph type="title" idx="4294967295"/>
          </p:nvPr>
        </p:nvSpPr>
        <p:spPr>
          <a:xfrm>
            <a:off x="747712" y="364823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Three main components of a bosh deployment</a:t>
            </a:r>
          </a:p>
        </p:txBody>
      </p:sp>
      <p:grpSp>
        <p:nvGrpSpPr>
          <p:cNvPr id="1341" name="Group 1341"/>
          <p:cNvGrpSpPr/>
          <p:nvPr/>
        </p:nvGrpSpPr>
        <p:grpSpPr>
          <a:xfrm>
            <a:off x="1865595" y="2876962"/>
            <a:ext cx="1441382" cy="1167064"/>
            <a:chOff x="0" y="0"/>
            <a:chExt cx="1441381" cy="1167062"/>
          </a:xfrm>
        </p:grpSpPr>
        <p:sp>
          <p:nvSpPr>
            <p:cNvPr id="1338" name="Shape 1338"/>
            <p:cNvSpPr/>
            <p:nvPr/>
          </p:nvSpPr>
          <p:spPr>
            <a:xfrm>
              <a:off x="0" y="0"/>
              <a:ext cx="1250787" cy="1002618"/>
            </a:xfrm>
            <a:prstGeom prst="roundRect">
              <a:avLst>
                <a:gd name="adj" fmla="val 802"/>
              </a:avLst>
            </a:prstGeom>
            <a:gradFill flip="none" rotWithShape="1">
              <a:gsLst>
                <a:gs pos="0">
                  <a:srgbClr val="29756E"/>
                </a:gs>
                <a:gs pos="100000">
                  <a:srgbClr val="66ADA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100162" y="55786"/>
              <a:ext cx="1050463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Stemcell</a:t>
              </a: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390919" y="628482"/>
              <a:ext cx="1050463" cy="53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DDDDDD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DDDDDD"/>
                  </a:solidFill>
                </a:rPr>
                <a:t>Agent</a:t>
              </a:r>
            </a:p>
          </p:txBody>
        </p:sp>
      </p:grpSp>
      <p:grpSp>
        <p:nvGrpSpPr>
          <p:cNvPr id="1344" name="Group 1344"/>
          <p:cNvGrpSpPr/>
          <p:nvPr/>
        </p:nvGrpSpPr>
        <p:grpSpPr>
          <a:xfrm>
            <a:off x="3376985" y="1262635"/>
            <a:ext cx="2092492" cy="1037671"/>
            <a:chOff x="38100" y="0"/>
            <a:chExt cx="2092490" cy="1037670"/>
          </a:xfrm>
        </p:grpSpPr>
        <p:sp>
          <p:nvSpPr>
            <p:cNvPr id="1342" name="Shape 1342"/>
            <p:cNvSpPr/>
            <p:nvPr/>
          </p:nvSpPr>
          <p:spPr>
            <a:xfrm>
              <a:off x="38100" y="664044"/>
              <a:ext cx="2092491" cy="373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300">
                  <a:solidFill>
                    <a:srgbClr val="29756E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29756E"/>
                  </a:solidFill>
                </a:rPr>
                <a:t>Manifest</a:t>
              </a:r>
            </a:p>
          </p:txBody>
        </p:sp>
        <p:pic>
          <p:nvPicPr>
            <p:cNvPr id="1343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7020" y="0"/>
              <a:ext cx="798451" cy="715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47" name="Group 1347"/>
          <p:cNvGrpSpPr/>
          <p:nvPr/>
        </p:nvGrpSpPr>
        <p:grpSpPr>
          <a:xfrm>
            <a:off x="5008846" y="2876962"/>
            <a:ext cx="2269559" cy="1167064"/>
            <a:chOff x="-153963" y="0"/>
            <a:chExt cx="2269558" cy="1167062"/>
          </a:xfrm>
        </p:grpSpPr>
        <p:pic>
          <p:nvPicPr>
            <p:cNvPr id="1345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92894" y="0"/>
              <a:ext cx="1283770" cy="1167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6" name="Shape 1346"/>
            <p:cNvSpPr/>
            <p:nvPr/>
          </p:nvSpPr>
          <p:spPr>
            <a:xfrm>
              <a:off x="-153964" y="109904"/>
              <a:ext cx="2269559" cy="405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3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FFFFFF"/>
                  </a:solidFill>
                </a:rPr>
                <a:t>Release</a:t>
              </a:r>
            </a:p>
          </p:txBody>
        </p:sp>
      </p:grpSp>
      <p:pic>
        <p:nvPicPr>
          <p:cNvPr id="1348" name="Picture 1347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9576639">
            <a:off x="2383689" y="2278676"/>
            <a:ext cx="1808020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349" name="Picture 1348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2694" y="3441700"/>
            <a:ext cx="2521074" cy="76200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350" name="Picture 1349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2109373">
            <a:off x="4619066" y="2326465"/>
            <a:ext cx="1745965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351" name="Shape 1351"/>
          <p:cNvSpPr/>
          <p:nvPr/>
        </p:nvSpPr>
        <p:spPr>
          <a:xfrm>
            <a:off x="1624385" y="3903645"/>
            <a:ext cx="179215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535353"/>
                </a:solidFill>
              </a:rPr>
              <a:t>VM / Container template + Agent</a:t>
            </a:r>
          </a:p>
        </p:txBody>
      </p:sp>
      <p:sp>
        <p:nvSpPr>
          <p:cNvPr id="1352" name="Shape 1352"/>
          <p:cNvSpPr/>
          <p:nvPr/>
        </p:nvSpPr>
        <p:spPr>
          <a:xfrm>
            <a:off x="3527154" y="2217543"/>
            <a:ext cx="179215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3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535353"/>
                </a:solidFill>
              </a:rPr>
              <a:t>Deployment Descriptor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" grpId="1" animBg="1" advAuto="0"/>
      <p:bldP spid="1352" grpId="2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/>
          </p:cNvSpPr>
          <p:nvPr>
            <p:ph type="title" idx="4294967295"/>
          </p:nvPr>
        </p:nvSpPr>
        <p:spPr>
          <a:xfrm>
            <a:off x="1119622" y="1712388"/>
            <a:ext cx="5983218" cy="533401"/>
          </a:xfrm>
          <a:prstGeom prst="rect">
            <a:avLst/>
          </a:prstGeom>
        </p:spPr>
        <p:txBody>
          <a:bodyPr/>
          <a:lstStyle/>
          <a:p>
            <a:pPr lvl="5">
              <a:lnSpc>
                <a:spcPct val="10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… so what exactly is a BOSH release?</a:t>
            </a:r>
          </a:p>
        </p:txBody>
      </p:sp>
      <p:sp>
        <p:nvSpPr>
          <p:cNvPr id="1355" name="Shape 13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135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939" y="2300875"/>
            <a:ext cx="3604383" cy="20276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9" name="Group 1359"/>
          <p:cNvGrpSpPr/>
          <p:nvPr/>
        </p:nvGrpSpPr>
        <p:grpSpPr>
          <a:xfrm>
            <a:off x="2688735" y="457432"/>
            <a:ext cx="2269560" cy="1167064"/>
            <a:chOff x="-153963" y="0"/>
            <a:chExt cx="2269558" cy="1167062"/>
          </a:xfrm>
        </p:grpSpPr>
        <p:pic>
          <p:nvPicPr>
            <p:cNvPr id="1357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92894" y="0"/>
              <a:ext cx="1283770" cy="1167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8" name="Shape 1358"/>
            <p:cNvSpPr/>
            <p:nvPr/>
          </p:nvSpPr>
          <p:spPr>
            <a:xfrm>
              <a:off x="-153964" y="109904"/>
              <a:ext cx="2269559" cy="405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3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FFFFFF"/>
                  </a:solidFill>
                </a:rPr>
                <a:t>Release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/>
        </p:nvSpPr>
        <p:spPr>
          <a:xfrm>
            <a:off x="2022173" y="3027362"/>
            <a:ext cx="909046" cy="534507"/>
          </a:xfrm>
          <a:prstGeom prst="rect">
            <a:avLst/>
          </a:prstGeom>
          <a:ln w="25400">
            <a:solidFill>
              <a:srgbClr val="929000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62" name="Shape 1362"/>
          <p:cNvSpPr/>
          <p:nvPr/>
        </p:nvSpPr>
        <p:spPr>
          <a:xfrm>
            <a:off x="3108961" y="3025325"/>
            <a:ext cx="714330" cy="366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Packages</a:t>
            </a:r>
          </a:p>
        </p:txBody>
      </p:sp>
      <p:pic>
        <p:nvPicPr>
          <p:cNvPr id="136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2583" y="3336264"/>
            <a:ext cx="673981" cy="538654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1364" name="Shape 13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365" name="Shape 1365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Anatomy of BOSH releases</a:t>
            </a:r>
          </a:p>
        </p:txBody>
      </p:sp>
      <p:pic>
        <p:nvPicPr>
          <p:cNvPr id="1366" name="pasted-image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5389648" y="3589753"/>
            <a:ext cx="692320" cy="623088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Shape 1367"/>
          <p:cNvSpPr/>
          <p:nvPr/>
        </p:nvSpPr>
        <p:spPr>
          <a:xfrm>
            <a:off x="5128821" y="3414791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Blobs</a:t>
            </a:r>
          </a:p>
        </p:txBody>
      </p:sp>
      <p:pic>
        <p:nvPicPr>
          <p:cNvPr id="1368" name="pasted-image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5307977" y="3657486"/>
            <a:ext cx="692320" cy="623088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369" name="pasted-image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5240244" y="3725220"/>
            <a:ext cx="692319" cy="6230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79" name="Group 1379"/>
          <p:cNvGrpSpPr/>
          <p:nvPr/>
        </p:nvGrpSpPr>
        <p:grpSpPr>
          <a:xfrm>
            <a:off x="3579589" y="833516"/>
            <a:ext cx="2004640" cy="1629983"/>
            <a:chOff x="0" y="0"/>
            <a:chExt cx="2004639" cy="1629982"/>
          </a:xfrm>
        </p:grpSpPr>
        <p:sp>
          <p:nvSpPr>
            <p:cNvPr id="1370" name="Shape 1370"/>
            <p:cNvSpPr/>
            <p:nvPr/>
          </p:nvSpPr>
          <p:spPr>
            <a:xfrm>
              <a:off x="47774" y="0"/>
              <a:ext cx="1956866" cy="1405261"/>
            </a:xfrm>
            <a:prstGeom prst="roundRect">
              <a:avLst>
                <a:gd name="adj" fmla="val 572"/>
              </a:avLst>
            </a:prstGeom>
            <a:gradFill flip="none" rotWithShape="1">
              <a:gsLst>
                <a:gs pos="0">
                  <a:srgbClr val="29756E"/>
                </a:gs>
                <a:gs pos="100000">
                  <a:srgbClr val="66ADA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88900" dist="137300" dir="5400000" rotWithShape="0">
                <a:srgbClr val="29756E">
                  <a:alpha val="3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374" name="Group 1374"/>
            <p:cNvGrpSpPr/>
            <p:nvPr/>
          </p:nvGrpSpPr>
          <p:grpSpPr>
            <a:xfrm>
              <a:off x="692007" y="581925"/>
              <a:ext cx="894653" cy="334123"/>
              <a:chOff x="-35921" y="-35921"/>
              <a:chExt cx="894651" cy="334121"/>
            </a:xfrm>
          </p:grpSpPr>
          <p:pic>
            <p:nvPicPr>
              <p:cNvPr id="1371" name="Picture 1370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35922" y="-35922"/>
                <a:ext cx="894653" cy="334123"/>
              </a:xfrm>
              <a:prstGeom prst="rect">
                <a:avLst/>
              </a:prstGeom>
              <a:effectLst/>
            </p:spPr>
          </p:pic>
          <p:sp>
            <p:nvSpPr>
              <p:cNvPr id="1373" name="Shape 1373"/>
              <p:cNvSpPr/>
              <p:nvPr/>
            </p:nvSpPr>
            <p:spPr>
              <a:xfrm>
                <a:off x="15063" y="8293"/>
                <a:ext cx="792684" cy="231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9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900">
                    <a:solidFill>
                      <a:srgbClr val="FFFFFF"/>
                    </a:solidFill>
                  </a:rPr>
                  <a:t>OS Process</a:t>
                </a:r>
              </a:p>
            </p:txBody>
          </p:sp>
        </p:grpSp>
        <p:grpSp>
          <p:nvGrpSpPr>
            <p:cNvPr id="1378" name="Group 1378"/>
            <p:cNvGrpSpPr/>
            <p:nvPr/>
          </p:nvGrpSpPr>
          <p:grpSpPr>
            <a:xfrm>
              <a:off x="0" y="486177"/>
              <a:ext cx="1685703" cy="1143806"/>
              <a:chOff x="0" y="0"/>
              <a:chExt cx="1685702" cy="1143804"/>
            </a:xfrm>
          </p:grpSpPr>
          <p:sp>
            <p:nvSpPr>
              <p:cNvPr id="1375" name="Shape 1375"/>
              <p:cNvSpPr/>
              <p:nvPr/>
            </p:nvSpPr>
            <p:spPr>
              <a:xfrm>
                <a:off x="0" y="605224"/>
                <a:ext cx="1050462" cy="538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10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Monit</a:t>
                </a:r>
              </a:p>
            </p:txBody>
          </p:sp>
          <p:sp>
            <p:nvSpPr>
              <p:cNvPr id="1376" name="Shape 1376"/>
              <p:cNvSpPr/>
              <p:nvPr/>
            </p:nvSpPr>
            <p:spPr>
              <a:xfrm>
                <a:off x="592964" y="0"/>
                <a:ext cx="1092739" cy="534506"/>
              </a:xfrm>
              <a:prstGeom prst="rect">
                <a:avLst/>
              </a:prstGeom>
              <a:noFill/>
              <a:ln w="25400" cap="flat">
                <a:solidFill>
                  <a:srgbClr val="FFFFFF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1377" name="pasted-image.pdf"/>
              <p:cNvPicPr/>
              <p:nvPr/>
            </p:nvPicPr>
            <p:blipFill>
              <a:blip r:embed="rId5">
                <a:extLst/>
              </a:blip>
              <a:srcRect/>
              <a:stretch>
                <a:fillRect/>
              </a:stretch>
            </p:blipFill>
            <p:spPr>
              <a:xfrm>
                <a:off x="429980" y="439473"/>
                <a:ext cx="241487" cy="22877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grpSp>
        <p:nvGrpSpPr>
          <p:cNvPr id="1389" name="Group 1389"/>
          <p:cNvGrpSpPr/>
          <p:nvPr/>
        </p:nvGrpSpPr>
        <p:grpSpPr>
          <a:xfrm>
            <a:off x="3418722" y="1002849"/>
            <a:ext cx="2004641" cy="1629984"/>
            <a:chOff x="0" y="0"/>
            <a:chExt cx="2004639" cy="1629982"/>
          </a:xfrm>
        </p:grpSpPr>
        <p:sp>
          <p:nvSpPr>
            <p:cNvPr id="1380" name="Shape 1380"/>
            <p:cNvSpPr/>
            <p:nvPr/>
          </p:nvSpPr>
          <p:spPr>
            <a:xfrm>
              <a:off x="47774" y="0"/>
              <a:ext cx="1956866" cy="1405261"/>
            </a:xfrm>
            <a:prstGeom prst="roundRect">
              <a:avLst>
                <a:gd name="adj" fmla="val 572"/>
              </a:avLst>
            </a:prstGeom>
            <a:gradFill flip="none" rotWithShape="1">
              <a:gsLst>
                <a:gs pos="0">
                  <a:srgbClr val="29756E"/>
                </a:gs>
                <a:gs pos="100000">
                  <a:srgbClr val="66ADA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88900" dist="137300" dir="5400000" rotWithShape="0">
                <a:srgbClr val="29756E">
                  <a:alpha val="3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384" name="Group 1384"/>
            <p:cNvGrpSpPr/>
            <p:nvPr/>
          </p:nvGrpSpPr>
          <p:grpSpPr>
            <a:xfrm>
              <a:off x="692007" y="581925"/>
              <a:ext cx="894653" cy="334123"/>
              <a:chOff x="-35921" y="-35921"/>
              <a:chExt cx="894651" cy="334121"/>
            </a:xfrm>
          </p:grpSpPr>
          <p:pic>
            <p:nvPicPr>
              <p:cNvPr id="1381" name="Picture 1380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35922" y="-35922"/>
                <a:ext cx="894653" cy="334123"/>
              </a:xfrm>
              <a:prstGeom prst="rect">
                <a:avLst/>
              </a:prstGeom>
              <a:effectLst/>
            </p:spPr>
          </p:pic>
          <p:sp>
            <p:nvSpPr>
              <p:cNvPr id="1383" name="Shape 1383"/>
              <p:cNvSpPr/>
              <p:nvPr/>
            </p:nvSpPr>
            <p:spPr>
              <a:xfrm>
                <a:off x="15063" y="8293"/>
                <a:ext cx="792684" cy="231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9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900">
                    <a:solidFill>
                      <a:srgbClr val="FFFFFF"/>
                    </a:solidFill>
                  </a:rPr>
                  <a:t>OS Process</a:t>
                </a:r>
              </a:p>
            </p:txBody>
          </p:sp>
        </p:grpSp>
        <p:grpSp>
          <p:nvGrpSpPr>
            <p:cNvPr id="1388" name="Group 1388"/>
            <p:cNvGrpSpPr/>
            <p:nvPr/>
          </p:nvGrpSpPr>
          <p:grpSpPr>
            <a:xfrm>
              <a:off x="0" y="486177"/>
              <a:ext cx="1685703" cy="1143806"/>
              <a:chOff x="0" y="0"/>
              <a:chExt cx="1685702" cy="1143804"/>
            </a:xfrm>
          </p:grpSpPr>
          <p:sp>
            <p:nvSpPr>
              <p:cNvPr id="1385" name="Shape 1385"/>
              <p:cNvSpPr/>
              <p:nvPr/>
            </p:nvSpPr>
            <p:spPr>
              <a:xfrm>
                <a:off x="0" y="605224"/>
                <a:ext cx="1050462" cy="538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10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Monit</a:t>
                </a:r>
              </a:p>
            </p:txBody>
          </p:sp>
          <p:sp>
            <p:nvSpPr>
              <p:cNvPr id="1386" name="Shape 1386"/>
              <p:cNvSpPr/>
              <p:nvPr/>
            </p:nvSpPr>
            <p:spPr>
              <a:xfrm>
                <a:off x="592964" y="0"/>
                <a:ext cx="1092739" cy="534506"/>
              </a:xfrm>
              <a:prstGeom prst="rect">
                <a:avLst/>
              </a:prstGeom>
              <a:noFill/>
              <a:ln w="25400" cap="flat">
                <a:solidFill>
                  <a:srgbClr val="FFFFFF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1387" name="pasted-image.pdf"/>
              <p:cNvPicPr/>
              <p:nvPr/>
            </p:nvPicPr>
            <p:blipFill>
              <a:blip r:embed="rId5">
                <a:extLst/>
              </a:blip>
              <a:srcRect/>
              <a:stretch>
                <a:fillRect/>
              </a:stretch>
            </p:blipFill>
            <p:spPr>
              <a:xfrm>
                <a:off x="429980" y="439473"/>
                <a:ext cx="241487" cy="22877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pic>
        <p:nvPicPr>
          <p:cNvPr id="139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2916" y="3336264"/>
            <a:ext cx="673981" cy="538654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39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9283" y="3459031"/>
            <a:ext cx="673981" cy="538654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1436" name="Shape 1436"/>
          <p:cNvSpPr/>
          <p:nvPr/>
        </p:nvSpPr>
        <p:spPr>
          <a:xfrm>
            <a:off x="3796238" y="2602917"/>
            <a:ext cx="332625" cy="422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957" y="8573"/>
                  <a:pt x="9757" y="15773"/>
                  <a:pt x="0" y="21600"/>
                </a:cubicBezTo>
              </a:path>
            </a:pathLst>
          </a:custGeom>
          <a:ln w="25400">
            <a:solidFill>
              <a:srgbClr val="29756E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393" name="Shape 1393"/>
          <p:cNvSpPr/>
          <p:nvPr/>
        </p:nvSpPr>
        <p:spPr>
          <a:xfrm>
            <a:off x="3134675" y="2663793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Depends</a:t>
            </a:r>
          </a:p>
        </p:txBody>
      </p:sp>
      <p:sp>
        <p:nvSpPr>
          <p:cNvPr id="1437" name="Shape 1437"/>
          <p:cNvSpPr/>
          <p:nvPr/>
        </p:nvSpPr>
        <p:spPr>
          <a:xfrm>
            <a:off x="3103633" y="3883184"/>
            <a:ext cx="566650" cy="390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3" extrusionOk="0">
                <a:moveTo>
                  <a:pt x="21600" y="2351"/>
                </a:moveTo>
                <a:cubicBezTo>
                  <a:pt x="9649" y="21600"/>
                  <a:pt x="2449" y="20816"/>
                  <a:pt x="0" y="0"/>
                </a:cubicBezTo>
              </a:path>
            </a:pathLst>
          </a:custGeom>
          <a:ln w="25400">
            <a:solidFill>
              <a:srgbClr val="29756E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438" name="Shape 1438"/>
          <p:cNvSpPr/>
          <p:nvPr/>
        </p:nvSpPr>
        <p:spPr>
          <a:xfrm>
            <a:off x="3823348" y="3209164"/>
            <a:ext cx="1659391" cy="659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8227" y="1156"/>
                  <a:pt x="15427" y="8356"/>
                  <a:pt x="21600" y="21600"/>
                </a:cubicBezTo>
              </a:path>
            </a:pathLst>
          </a:custGeom>
          <a:ln w="25400">
            <a:solidFill>
              <a:srgbClr val="29756E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396" name="Shape 1396"/>
          <p:cNvSpPr/>
          <p:nvPr/>
        </p:nvSpPr>
        <p:spPr>
          <a:xfrm>
            <a:off x="3904277" y="3459067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Depends</a:t>
            </a:r>
          </a:p>
        </p:txBody>
      </p:sp>
      <p:sp>
        <p:nvSpPr>
          <p:cNvPr id="1397" name="Shape 1397"/>
          <p:cNvSpPr/>
          <p:nvPr/>
        </p:nvSpPr>
        <p:spPr>
          <a:xfrm>
            <a:off x="2758076" y="4230325"/>
            <a:ext cx="1050462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Depends</a:t>
            </a:r>
          </a:p>
        </p:txBody>
      </p:sp>
      <p:sp>
        <p:nvSpPr>
          <p:cNvPr id="1398" name="Shape 1398"/>
          <p:cNvSpPr/>
          <p:nvPr/>
        </p:nvSpPr>
        <p:spPr>
          <a:xfrm>
            <a:off x="1852839" y="3080358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Packaging</a:t>
            </a:r>
          </a:p>
        </p:txBody>
      </p:sp>
      <p:sp>
        <p:nvSpPr>
          <p:cNvPr id="1399" name="Shape 1399"/>
          <p:cNvSpPr/>
          <p:nvPr/>
        </p:nvSpPr>
        <p:spPr>
          <a:xfrm>
            <a:off x="1951464" y="3245458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Pre-Packaging</a:t>
            </a:r>
          </a:p>
        </p:txBody>
      </p:sp>
      <p:sp>
        <p:nvSpPr>
          <p:cNvPr id="1400" name="Shape 1400"/>
          <p:cNvSpPr/>
          <p:nvPr/>
        </p:nvSpPr>
        <p:spPr>
          <a:xfrm>
            <a:off x="1682326" y="2808864"/>
            <a:ext cx="105046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Scripts:</a:t>
            </a:r>
          </a:p>
        </p:txBody>
      </p:sp>
      <p:grpSp>
        <p:nvGrpSpPr>
          <p:cNvPr id="1403" name="Group 1403"/>
          <p:cNvGrpSpPr/>
          <p:nvPr/>
        </p:nvGrpSpPr>
        <p:grpSpPr>
          <a:xfrm>
            <a:off x="6422207" y="2652919"/>
            <a:ext cx="714331" cy="921650"/>
            <a:chOff x="0" y="0"/>
            <a:chExt cx="714329" cy="921649"/>
          </a:xfrm>
        </p:grpSpPr>
        <p:sp>
          <p:nvSpPr>
            <p:cNvPr id="1401" name="Shape 1401"/>
            <p:cNvSpPr/>
            <p:nvPr/>
          </p:nvSpPr>
          <p:spPr>
            <a:xfrm>
              <a:off x="19385" y="0"/>
              <a:ext cx="673981" cy="366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300">
                  <a:solidFill>
                    <a:srgbClr val="535353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535353"/>
                  </a:solidFill>
                </a:rPr>
                <a:t>src</a:t>
              </a:r>
            </a:p>
          </p:txBody>
        </p:sp>
        <p:pic>
          <p:nvPicPr>
            <p:cNvPr id="1402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07319"/>
              <a:ext cx="714330" cy="714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4" name="Shape 1404"/>
          <p:cNvSpPr/>
          <p:nvPr/>
        </p:nvSpPr>
        <p:spPr>
          <a:xfrm>
            <a:off x="3221350" y="1098222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Job</a:t>
            </a:r>
          </a:p>
        </p:txBody>
      </p:sp>
      <p:grpSp>
        <p:nvGrpSpPr>
          <p:cNvPr id="1415" name="Group 1415"/>
          <p:cNvGrpSpPr/>
          <p:nvPr/>
        </p:nvGrpSpPr>
        <p:grpSpPr>
          <a:xfrm>
            <a:off x="3170549" y="1197583"/>
            <a:ext cx="2108880" cy="1629983"/>
            <a:chOff x="-104239" y="0"/>
            <a:chExt cx="2108878" cy="1629982"/>
          </a:xfrm>
        </p:grpSpPr>
        <p:sp>
          <p:nvSpPr>
            <p:cNvPr id="1405" name="Shape 1405"/>
            <p:cNvSpPr/>
            <p:nvPr/>
          </p:nvSpPr>
          <p:spPr>
            <a:xfrm>
              <a:off x="47774" y="0"/>
              <a:ext cx="1956866" cy="1405261"/>
            </a:xfrm>
            <a:prstGeom prst="roundRect">
              <a:avLst>
                <a:gd name="adj" fmla="val 572"/>
              </a:avLst>
            </a:prstGeom>
            <a:gradFill flip="none" rotWithShape="1">
              <a:gsLst>
                <a:gs pos="0">
                  <a:srgbClr val="29756E"/>
                </a:gs>
                <a:gs pos="100000">
                  <a:srgbClr val="66ADA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88900" dist="137300" dir="5400000" rotWithShape="0">
                <a:srgbClr val="29756E">
                  <a:alpha val="3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-104240" y="78439"/>
              <a:ext cx="1050463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3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FFFFFF"/>
                  </a:solidFill>
                </a:rPr>
                <a:t>Job</a:t>
              </a:r>
            </a:p>
          </p:txBody>
        </p:sp>
        <p:grpSp>
          <p:nvGrpSpPr>
            <p:cNvPr id="1410" name="Group 1410"/>
            <p:cNvGrpSpPr/>
            <p:nvPr/>
          </p:nvGrpSpPr>
          <p:grpSpPr>
            <a:xfrm>
              <a:off x="692007" y="581925"/>
              <a:ext cx="894653" cy="334123"/>
              <a:chOff x="-35921" y="-35921"/>
              <a:chExt cx="894651" cy="334121"/>
            </a:xfrm>
          </p:grpSpPr>
          <p:pic>
            <p:nvPicPr>
              <p:cNvPr id="1407" name="Picture 1406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35922" y="-35922"/>
                <a:ext cx="894653" cy="334123"/>
              </a:xfrm>
              <a:prstGeom prst="rect">
                <a:avLst/>
              </a:prstGeom>
              <a:effectLst/>
            </p:spPr>
          </p:pic>
          <p:sp>
            <p:nvSpPr>
              <p:cNvPr id="1409" name="Shape 1409"/>
              <p:cNvSpPr/>
              <p:nvPr/>
            </p:nvSpPr>
            <p:spPr>
              <a:xfrm>
                <a:off x="15063" y="8293"/>
                <a:ext cx="792684" cy="231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9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900">
                    <a:solidFill>
                      <a:srgbClr val="FFFFFF"/>
                    </a:solidFill>
                  </a:rPr>
                  <a:t>OS Process</a:t>
                </a:r>
              </a:p>
            </p:txBody>
          </p:sp>
        </p:grpSp>
        <p:grpSp>
          <p:nvGrpSpPr>
            <p:cNvPr id="1414" name="Group 1414"/>
            <p:cNvGrpSpPr/>
            <p:nvPr/>
          </p:nvGrpSpPr>
          <p:grpSpPr>
            <a:xfrm>
              <a:off x="0" y="486177"/>
              <a:ext cx="1685703" cy="1143806"/>
              <a:chOff x="0" y="0"/>
              <a:chExt cx="1685702" cy="1143804"/>
            </a:xfrm>
          </p:grpSpPr>
          <p:sp>
            <p:nvSpPr>
              <p:cNvPr id="1411" name="Shape 1411"/>
              <p:cNvSpPr/>
              <p:nvPr/>
            </p:nvSpPr>
            <p:spPr>
              <a:xfrm>
                <a:off x="0" y="605224"/>
                <a:ext cx="1050462" cy="538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11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100">
                    <a:solidFill>
                      <a:srgbClr val="FFFFFF"/>
                    </a:solidFill>
                  </a:rPr>
                  <a:t>Monit</a:t>
                </a:r>
              </a:p>
            </p:txBody>
          </p:sp>
          <p:sp>
            <p:nvSpPr>
              <p:cNvPr id="1412" name="Shape 1412"/>
              <p:cNvSpPr/>
              <p:nvPr/>
            </p:nvSpPr>
            <p:spPr>
              <a:xfrm>
                <a:off x="592964" y="0"/>
                <a:ext cx="1092739" cy="534506"/>
              </a:xfrm>
              <a:prstGeom prst="rect">
                <a:avLst/>
              </a:prstGeom>
              <a:noFill/>
              <a:ln w="25400" cap="flat">
                <a:solidFill>
                  <a:srgbClr val="FFFFFF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1413" name="pasted-image.pdf"/>
              <p:cNvPicPr/>
              <p:nvPr/>
            </p:nvPicPr>
            <p:blipFill>
              <a:blip r:embed="rId5">
                <a:extLst/>
              </a:blip>
              <a:srcRect/>
              <a:stretch>
                <a:fillRect/>
              </a:stretch>
            </p:blipFill>
            <p:spPr>
              <a:xfrm>
                <a:off x="429980" y="439473"/>
                <a:ext cx="241487" cy="22877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pic>
        <p:nvPicPr>
          <p:cNvPr id="1416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282" y="833516"/>
            <a:ext cx="1547819" cy="13702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19" name="Group 1419"/>
          <p:cNvGrpSpPr/>
          <p:nvPr/>
        </p:nvGrpSpPr>
        <p:grpSpPr>
          <a:xfrm>
            <a:off x="-229276" y="2054480"/>
            <a:ext cx="965201" cy="807783"/>
            <a:chOff x="0" y="0"/>
            <a:chExt cx="965200" cy="807782"/>
          </a:xfrm>
        </p:grpSpPr>
        <p:sp>
          <p:nvSpPr>
            <p:cNvPr id="1417" name="Shape 1417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29756E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29756E"/>
                  </a:solidFill>
                </a:rPr>
                <a:t>Manifest</a:t>
              </a:r>
            </a:p>
          </p:txBody>
        </p:sp>
        <p:pic>
          <p:nvPicPr>
            <p:cNvPr id="1418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39" name="Picture 1438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7053" y="1440657"/>
            <a:ext cx="1512420" cy="25402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421" name="Picture 1420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6767" y="644916"/>
            <a:ext cx="7158303" cy="3891165"/>
          </a:xfrm>
          <a:prstGeom prst="rect">
            <a:avLst/>
          </a:prstGeom>
        </p:spPr>
      </p:pic>
      <p:sp>
        <p:nvSpPr>
          <p:cNvPr id="1423" name="Shape 1423"/>
          <p:cNvSpPr/>
          <p:nvPr/>
        </p:nvSpPr>
        <p:spPr>
          <a:xfrm>
            <a:off x="7317690" y="771011"/>
            <a:ext cx="1468308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600">
                <a:solidFill>
                  <a:srgbClr val="29756E"/>
                </a:solidFill>
                <a:uFillTx/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9756E"/>
                </a:solidFill>
              </a:rPr>
              <a:t>Release</a:t>
            </a:r>
          </a:p>
        </p:txBody>
      </p:sp>
      <p:sp>
        <p:nvSpPr>
          <p:cNvPr id="1440" name="Shape 1440"/>
          <p:cNvSpPr/>
          <p:nvPr/>
        </p:nvSpPr>
        <p:spPr>
          <a:xfrm>
            <a:off x="5423338" y="1631440"/>
            <a:ext cx="1671172" cy="11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">
            <a:solidFill>
              <a:srgbClr val="99C9C5"/>
            </a:solidFill>
            <a:custDash>
              <a:ds d="600000" sp="600000"/>
            </a:custDash>
            <a:miter lim="400000"/>
            <a:tailEnd type="arrow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1428" name="Group 1428"/>
          <p:cNvGrpSpPr/>
          <p:nvPr/>
        </p:nvGrpSpPr>
        <p:grpSpPr>
          <a:xfrm>
            <a:off x="7164648" y="1197583"/>
            <a:ext cx="1441383" cy="1167064"/>
            <a:chOff x="0" y="0"/>
            <a:chExt cx="1441381" cy="1167062"/>
          </a:xfrm>
        </p:grpSpPr>
        <p:sp>
          <p:nvSpPr>
            <p:cNvPr id="1425" name="Shape 1425"/>
            <p:cNvSpPr/>
            <p:nvPr/>
          </p:nvSpPr>
          <p:spPr>
            <a:xfrm>
              <a:off x="0" y="0"/>
              <a:ext cx="1250787" cy="1002618"/>
            </a:xfrm>
            <a:prstGeom prst="roundRect">
              <a:avLst>
                <a:gd name="adj" fmla="val 802"/>
              </a:avLst>
            </a:prstGeom>
            <a:gradFill flip="none" rotWithShape="1">
              <a:gsLst>
                <a:gs pos="0">
                  <a:srgbClr val="29756E"/>
                </a:gs>
                <a:gs pos="100000">
                  <a:srgbClr val="66ADA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100162" y="55786"/>
              <a:ext cx="1050463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Stemcell</a:t>
              </a: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390919" y="628482"/>
              <a:ext cx="1050463" cy="53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DDDDDD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DDDDDD"/>
                  </a:solidFill>
                </a:rPr>
                <a:t>Agent</a:t>
              </a:r>
            </a:p>
          </p:txBody>
        </p:sp>
      </p:grpSp>
      <p:sp>
        <p:nvSpPr>
          <p:cNvPr id="1429" name="Shape 1429"/>
          <p:cNvSpPr/>
          <p:nvPr/>
        </p:nvSpPr>
        <p:spPr>
          <a:xfrm>
            <a:off x="5849207" y="1743284"/>
            <a:ext cx="1050463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Instantiated in runtime based on </a:t>
            </a:r>
          </a:p>
        </p:txBody>
      </p:sp>
      <p:sp>
        <p:nvSpPr>
          <p:cNvPr id="1430" name="Shape 1430"/>
          <p:cNvSpPr/>
          <p:nvPr/>
        </p:nvSpPr>
        <p:spPr>
          <a:xfrm>
            <a:off x="4084913" y="1471369"/>
            <a:ext cx="1050463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FFFFFF"/>
                </a:solidFill>
              </a:rPr>
              <a:t>Monit script</a:t>
            </a:r>
          </a:p>
        </p:txBody>
      </p:sp>
      <p:sp>
        <p:nvSpPr>
          <p:cNvPr id="1431" name="Shape 1431"/>
          <p:cNvSpPr/>
          <p:nvPr/>
        </p:nvSpPr>
        <p:spPr>
          <a:xfrm>
            <a:off x="5490020" y="371087"/>
            <a:ext cx="3394049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</a:rPr>
              <a:t>http://docs.cloudfoundry.org/bosh/create-release.html</a:t>
            </a:r>
          </a:p>
        </p:txBody>
      </p:sp>
      <p:sp>
        <p:nvSpPr>
          <p:cNvPr id="1441" name="Shape 1441"/>
          <p:cNvSpPr/>
          <p:nvPr/>
        </p:nvSpPr>
        <p:spPr>
          <a:xfrm>
            <a:off x="3823336" y="2909599"/>
            <a:ext cx="2922358" cy="194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117"/>
                </a:moveTo>
                <a:cubicBezTo>
                  <a:pt x="7293" y="-5400"/>
                  <a:pt x="14493" y="-5372"/>
                  <a:pt x="21600" y="16200"/>
                </a:cubicBezTo>
              </a:path>
            </a:pathLst>
          </a:custGeom>
          <a:ln w="25400">
            <a:solidFill>
              <a:srgbClr val="29756E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433" name="Shape 1433"/>
          <p:cNvSpPr/>
          <p:nvPr/>
        </p:nvSpPr>
        <p:spPr>
          <a:xfrm>
            <a:off x="5018793" y="2905803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Depends</a:t>
            </a:r>
          </a:p>
        </p:txBody>
      </p:sp>
      <p:sp>
        <p:nvSpPr>
          <p:cNvPr id="1434" name="Shape 1434"/>
          <p:cNvSpPr/>
          <p:nvPr/>
        </p:nvSpPr>
        <p:spPr>
          <a:xfrm>
            <a:off x="45647" y="2542072"/>
            <a:ext cx="1660099" cy="2058142"/>
          </a:xfrm>
          <a:prstGeom prst="roundRect">
            <a:avLst>
              <a:gd name="adj" fmla="val 8157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35" name="Shape 1435"/>
          <p:cNvSpPr/>
          <p:nvPr/>
        </p:nvSpPr>
        <p:spPr>
          <a:xfrm>
            <a:off x="184332" y="2631572"/>
            <a:ext cx="1660099" cy="143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825500">
              <a:defRPr>
                <a:solidFill>
                  <a:srgbClr val="000000"/>
                </a:solidFill>
                <a:uFillTx/>
              </a:defRPr>
            </a:pPr>
            <a:r>
              <a:rPr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of Jobs:</a:t>
            </a:r>
          </a:p>
          <a:p>
            <a:pPr marL="120315" lvl="0" indent="-120315" defTabSz="825500">
              <a:buSzPct val="100000"/>
              <a:buChar char="-"/>
              <a:defRPr>
                <a:solidFill>
                  <a:srgbClr val="000000"/>
                </a:solidFill>
                <a:uFillTx/>
              </a:defRPr>
            </a:pPr>
            <a:r>
              <a:rPr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DEA (CF)</a:t>
            </a:r>
          </a:p>
          <a:p>
            <a:pPr marL="120315" lvl="0" indent="-120315" defTabSz="825500">
              <a:buSzPct val="100000"/>
              <a:buChar char="-"/>
              <a:defRPr>
                <a:solidFill>
                  <a:srgbClr val="000000"/>
                </a:solidFill>
                <a:uFillTx/>
              </a:defRPr>
            </a:pPr>
            <a:r>
              <a:rPr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CloudController (CF)</a:t>
            </a:r>
          </a:p>
          <a:p>
            <a:pPr marL="120315" lvl="0" indent="-120315" defTabSz="825500">
              <a:buSzPct val="100000"/>
              <a:buChar char="-"/>
              <a:defRPr>
                <a:solidFill>
                  <a:srgbClr val="000000"/>
                </a:solidFill>
                <a:uFillTx/>
              </a:defRPr>
            </a:pPr>
            <a:r>
              <a:rPr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Service Broker (MySQL &amp; Rabbit)</a:t>
            </a:r>
          </a:p>
          <a:p>
            <a:pPr marL="120315" lvl="0" indent="-120315" defTabSz="825500">
              <a:buSzPct val="100000"/>
              <a:buChar char="-"/>
              <a:defRPr>
                <a:solidFill>
                  <a:srgbClr val="000000"/>
                </a:solidFill>
                <a:uFillTx/>
              </a:defRPr>
            </a:pPr>
            <a:r>
              <a:rPr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Locator (possible GemFire release)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" grpId="1" animBg="1" advAuto="0"/>
      <p:bldP spid="1435" grpId="2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444" name="Shape 1444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Job Creation</a:t>
            </a:r>
          </a:p>
        </p:txBody>
      </p:sp>
      <p:sp>
        <p:nvSpPr>
          <p:cNvPr id="1445" name="Shape 1445"/>
          <p:cNvSpPr/>
          <p:nvPr/>
        </p:nvSpPr>
        <p:spPr>
          <a:xfrm>
            <a:off x="1672585" y="2681489"/>
            <a:ext cx="1050463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Job</a:t>
            </a:r>
          </a:p>
        </p:txBody>
      </p:sp>
      <p:grpSp>
        <p:nvGrpSpPr>
          <p:cNvPr id="1449" name="Group 1449"/>
          <p:cNvGrpSpPr/>
          <p:nvPr/>
        </p:nvGrpSpPr>
        <p:grpSpPr>
          <a:xfrm>
            <a:off x="857617" y="1307649"/>
            <a:ext cx="1441382" cy="1167064"/>
            <a:chOff x="0" y="0"/>
            <a:chExt cx="1441381" cy="1167062"/>
          </a:xfrm>
        </p:grpSpPr>
        <p:sp>
          <p:nvSpPr>
            <p:cNvPr id="1446" name="Shape 1446"/>
            <p:cNvSpPr/>
            <p:nvPr/>
          </p:nvSpPr>
          <p:spPr>
            <a:xfrm>
              <a:off x="0" y="0"/>
              <a:ext cx="1250787" cy="1002618"/>
            </a:xfrm>
            <a:prstGeom prst="roundRect">
              <a:avLst>
                <a:gd name="adj" fmla="val 802"/>
              </a:avLst>
            </a:prstGeom>
            <a:gradFill flip="none" rotWithShape="1">
              <a:gsLst>
                <a:gs pos="0">
                  <a:srgbClr val="29756E"/>
                </a:gs>
                <a:gs pos="100000">
                  <a:srgbClr val="66ADA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100162" y="55786"/>
              <a:ext cx="1050463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Stemcell</a:t>
              </a: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90919" y="628482"/>
              <a:ext cx="1050463" cy="53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DDDDDD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DDDDDD"/>
                  </a:solidFill>
                </a:rPr>
                <a:t>Agent</a:t>
              </a:r>
            </a:p>
          </p:txBody>
        </p:sp>
      </p:grpSp>
      <p:grpSp>
        <p:nvGrpSpPr>
          <p:cNvPr id="1453" name="Group 1453"/>
          <p:cNvGrpSpPr/>
          <p:nvPr/>
        </p:nvGrpSpPr>
        <p:grpSpPr>
          <a:xfrm>
            <a:off x="959217" y="1439731"/>
            <a:ext cx="1940619" cy="1662152"/>
            <a:chOff x="0" y="-3384"/>
            <a:chExt cx="1940618" cy="1662150"/>
          </a:xfrm>
        </p:grpSpPr>
        <p:sp>
          <p:nvSpPr>
            <p:cNvPr id="1450" name="Shape 1450"/>
            <p:cNvSpPr/>
            <p:nvPr/>
          </p:nvSpPr>
          <p:spPr>
            <a:xfrm>
              <a:off x="0" y="0"/>
              <a:ext cx="1632579" cy="1308659"/>
            </a:xfrm>
            <a:prstGeom prst="roundRect">
              <a:avLst>
                <a:gd name="adj" fmla="val 802"/>
              </a:avLst>
            </a:prstGeom>
            <a:gradFill flip="none" rotWithShape="1">
              <a:gsLst>
                <a:gs pos="0">
                  <a:srgbClr val="29756E">
                    <a:alpha val="76319"/>
                  </a:srgbClr>
                </a:gs>
                <a:gs pos="100000">
                  <a:srgbClr val="66ADA7">
                    <a:alpha val="76319"/>
                  </a:srgbClr>
                </a:gs>
              </a:gsLst>
              <a:lin ang="5400000" scaled="0"/>
            </a:gradFill>
            <a:ln w="25400" cap="flat">
              <a:solidFill>
                <a:srgbClr val="535353">
                  <a:alpha val="76319"/>
                </a:srgbClr>
              </a:solidFill>
              <a:custDash>
                <a:ds d="200000" sp="200000"/>
              </a:custDash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130735" y="-3385"/>
              <a:ext cx="1371108" cy="702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VM / Container</a:t>
              </a: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569511" y="955788"/>
              <a:ext cx="1371108" cy="702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DDDDDD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DDDDDD"/>
                  </a:solidFill>
                </a:rPr>
                <a:t>Agent</a:t>
              </a:r>
            </a:p>
          </p:txBody>
        </p:sp>
      </p:grpSp>
      <p:sp>
        <p:nvSpPr>
          <p:cNvPr id="1454" name="Shape 1454"/>
          <p:cNvSpPr/>
          <p:nvPr/>
        </p:nvSpPr>
        <p:spPr>
          <a:xfrm>
            <a:off x="1404295" y="4028034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Compiled Packages</a:t>
            </a:r>
          </a:p>
        </p:txBody>
      </p:sp>
      <p:pic>
        <p:nvPicPr>
          <p:cNvPr id="14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9894" y="3540361"/>
            <a:ext cx="516056" cy="412439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grpSp>
        <p:nvGrpSpPr>
          <p:cNvPr id="1464" name="Group 1464"/>
          <p:cNvGrpSpPr/>
          <p:nvPr/>
        </p:nvGrpSpPr>
        <p:grpSpPr>
          <a:xfrm>
            <a:off x="4211709" y="1528828"/>
            <a:ext cx="1589891" cy="1156506"/>
            <a:chOff x="0" y="-12699"/>
            <a:chExt cx="1589889" cy="1156504"/>
          </a:xfrm>
        </p:grpSpPr>
        <p:grpSp>
          <p:nvGrpSpPr>
            <p:cNvPr id="1459" name="Group 1459"/>
            <p:cNvGrpSpPr/>
            <p:nvPr/>
          </p:nvGrpSpPr>
          <p:grpSpPr>
            <a:xfrm>
              <a:off x="0" y="-12700"/>
              <a:ext cx="1589890" cy="1156505"/>
              <a:chOff x="0" y="-12700"/>
              <a:chExt cx="1589889" cy="1156504"/>
            </a:xfrm>
          </p:grpSpPr>
          <p:sp>
            <p:nvSpPr>
              <p:cNvPr id="1456" name="Shape 1456"/>
              <p:cNvSpPr/>
              <p:nvPr/>
            </p:nvSpPr>
            <p:spPr>
              <a:xfrm>
                <a:off x="0" y="605224"/>
                <a:ext cx="1050462" cy="538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1100">
                    <a:solidFill>
                      <a:srgbClr val="DDDDDD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100">
                    <a:solidFill>
                      <a:srgbClr val="DDDDDD"/>
                    </a:solidFill>
                  </a:rPr>
                  <a:t>Monit</a:t>
                </a:r>
              </a:p>
            </p:txBody>
          </p:sp>
          <p:sp>
            <p:nvSpPr>
              <p:cNvPr id="1457" name="Shape 1457"/>
              <p:cNvSpPr/>
              <p:nvPr/>
            </p:nvSpPr>
            <p:spPr>
              <a:xfrm>
                <a:off x="582017" y="-12700"/>
                <a:ext cx="1007873" cy="534506"/>
              </a:xfrm>
              <a:prstGeom prst="rect">
                <a:avLst/>
              </a:prstGeom>
              <a:noFill/>
              <a:ln w="25400" cap="flat">
                <a:solidFill>
                  <a:srgbClr val="DDDDDD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1458" name="pasted-image.pdf"/>
              <p:cNvPicPr/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429981" y="439473"/>
                <a:ext cx="241487" cy="22877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1463" name="Group 1463"/>
            <p:cNvGrpSpPr/>
            <p:nvPr/>
          </p:nvGrpSpPr>
          <p:grpSpPr>
            <a:xfrm>
              <a:off x="644722" y="83134"/>
              <a:ext cx="894653" cy="334123"/>
              <a:chOff x="-10521" y="-61321"/>
              <a:chExt cx="894651" cy="334121"/>
            </a:xfrm>
          </p:grpSpPr>
          <p:pic>
            <p:nvPicPr>
              <p:cNvPr id="1460" name="Picture 1459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0522" y="-61322"/>
                <a:ext cx="894653" cy="334123"/>
              </a:xfrm>
              <a:prstGeom prst="rect">
                <a:avLst/>
              </a:prstGeom>
              <a:effectLst/>
            </p:spPr>
          </p:pic>
          <p:sp>
            <p:nvSpPr>
              <p:cNvPr id="1462" name="Shape 1462"/>
              <p:cNvSpPr/>
              <p:nvPr/>
            </p:nvSpPr>
            <p:spPr>
              <a:xfrm>
                <a:off x="15063" y="8293"/>
                <a:ext cx="792684" cy="231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9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900">
                    <a:solidFill>
                      <a:srgbClr val="FFFFFF"/>
                    </a:solidFill>
                  </a:rPr>
                  <a:t>OS Process</a:t>
                </a:r>
              </a:p>
            </p:txBody>
          </p:sp>
        </p:grpSp>
      </p:grpSp>
      <p:sp>
        <p:nvSpPr>
          <p:cNvPr id="1465" name="Shape 1465"/>
          <p:cNvSpPr/>
          <p:nvPr/>
        </p:nvSpPr>
        <p:spPr>
          <a:xfrm>
            <a:off x="4470691" y="829907"/>
            <a:ext cx="1468307" cy="385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600">
                <a:solidFill>
                  <a:srgbClr val="29756E"/>
                </a:solidFill>
                <a:uFillTx/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9756E"/>
                </a:solidFill>
              </a:rPr>
              <a:t>Job</a:t>
            </a:r>
          </a:p>
        </p:txBody>
      </p:sp>
      <p:grpSp>
        <p:nvGrpSpPr>
          <p:cNvPr id="1469" name="Group 1469"/>
          <p:cNvGrpSpPr/>
          <p:nvPr/>
        </p:nvGrpSpPr>
        <p:grpSpPr>
          <a:xfrm>
            <a:off x="959217" y="1488120"/>
            <a:ext cx="1940619" cy="1662152"/>
            <a:chOff x="0" y="-3384"/>
            <a:chExt cx="1940618" cy="1662150"/>
          </a:xfrm>
        </p:grpSpPr>
        <p:sp>
          <p:nvSpPr>
            <p:cNvPr id="1466" name="Shape 1466"/>
            <p:cNvSpPr/>
            <p:nvPr/>
          </p:nvSpPr>
          <p:spPr>
            <a:xfrm>
              <a:off x="0" y="0"/>
              <a:ext cx="1632579" cy="1308659"/>
            </a:xfrm>
            <a:prstGeom prst="roundRect">
              <a:avLst>
                <a:gd name="adj" fmla="val 802"/>
              </a:avLst>
            </a:prstGeom>
            <a:gradFill flip="none" rotWithShape="1">
              <a:gsLst>
                <a:gs pos="0">
                  <a:srgbClr val="29756E">
                    <a:alpha val="76319"/>
                  </a:srgbClr>
                </a:gs>
                <a:gs pos="100000">
                  <a:srgbClr val="66ADA7">
                    <a:alpha val="76319"/>
                  </a:srgbClr>
                </a:gs>
              </a:gsLst>
              <a:lin ang="5400000" scaled="0"/>
            </a:gradFill>
            <a:ln w="25400" cap="flat">
              <a:solidFill>
                <a:srgbClr val="535353">
                  <a:alpha val="76319"/>
                </a:srgbClr>
              </a:solidFill>
              <a:custDash>
                <a:ds d="200000" sp="200000"/>
              </a:custDash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30735" y="-3385"/>
              <a:ext cx="1371108" cy="702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VM / Container</a:t>
              </a: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569511" y="955788"/>
              <a:ext cx="1371108" cy="702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DDDDDD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DDDDDD"/>
                  </a:solidFill>
                </a:rPr>
                <a:t>Agent</a:t>
              </a:r>
            </a:p>
          </p:txBody>
        </p:sp>
      </p:grpSp>
      <p:pic>
        <p:nvPicPr>
          <p:cNvPr id="14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403" y="3549230"/>
            <a:ext cx="557427" cy="445502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47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0813" y="3616131"/>
            <a:ext cx="557427" cy="445503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grpSp>
        <p:nvGrpSpPr>
          <p:cNvPr id="1480" name="Group 1480"/>
          <p:cNvGrpSpPr/>
          <p:nvPr/>
        </p:nvGrpSpPr>
        <p:grpSpPr>
          <a:xfrm>
            <a:off x="4224409" y="3260630"/>
            <a:ext cx="1589891" cy="1156506"/>
            <a:chOff x="0" y="-12699"/>
            <a:chExt cx="1589889" cy="1156504"/>
          </a:xfrm>
        </p:grpSpPr>
        <p:grpSp>
          <p:nvGrpSpPr>
            <p:cNvPr id="1475" name="Group 1475"/>
            <p:cNvGrpSpPr/>
            <p:nvPr/>
          </p:nvGrpSpPr>
          <p:grpSpPr>
            <a:xfrm>
              <a:off x="0" y="-12700"/>
              <a:ext cx="1589890" cy="1156505"/>
              <a:chOff x="0" y="-12700"/>
              <a:chExt cx="1589889" cy="1156504"/>
            </a:xfrm>
          </p:grpSpPr>
          <p:sp>
            <p:nvSpPr>
              <p:cNvPr id="1472" name="Shape 1472"/>
              <p:cNvSpPr/>
              <p:nvPr/>
            </p:nvSpPr>
            <p:spPr>
              <a:xfrm>
                <a:off x="0" y="605224"/>
                <a:ext cx="1050462" cy="538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1100">
                    <a:solidFill>
                      <a:srgbClr val="DDDDDD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100">
                    <a:solidFill>
                      <a:srgbClr val="DDDDDD"/>
                    </a:solidFill>
                  </a:rPr>
                  <a:t>Monit</a:t>
                </a:r>
              </a:p>
            </p:txBody>
          </p:sp>
          <p:sp>
            <p:nvSpPr>
              <p:cNvPr id="1473" name="Shape 1473"/>
              <p:cNvSpPr/>
              <p:nvPr/>
            </p:nvSpPr>
            <p:spPr>
              <a:xfrm>
                <a:off x="582017" y="-12700"/>
                <a:ext cx="1007873" cy="534506"/>
              </a:xfrm>
              <a:prstGeom prst="rect">
                <a:avLst/>
              </a:prstGeom>
              <a:noFill/>
              <a:ln w="25400" cap="flat">
                <a:solidFill>
                  <a:srgbClr val="DDDDDD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1474" name="pasted-image.pdf"/>
              <p:cNvPicPr/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429981" y="439473"/>
                <a:ext cx="241487" cy="22877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1479" name="Group 1479"/>
            <p:cNvGrpSpPr/>
            <p:nvPr/>
          </p:nvGrpSpPr>
          <p:grpSpPr>
            <a:xfrm>
              <a:off x="644722" y="83134"/>
              <a:ext cx="894653" cy="334123"/>
              <a:chOff x="-10521" y="-61321"/>
              <a:chExt cx="894651" cy="334121"/>
            </a:xfrm>
          </p:grpSpPr>
          <p:pic>
            <p:nvPicPr>
              <p:cNvPr id="1476" name="Picture 1475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0522" y="-61322"/>
                <a:ext cx="894653" cy="334123"/>
              </a:xfrm>
              <a:prstGeom prst="rect">
                <a:avLst/>
              </a:prstGeom>
              <a:effectLst/>
            </p:spPr>
          </p:pic>
          <p:sp>
            <p:nvSpPr>
              <p:cNvPr id="1478" name="Shape 1478"/>
              <p:cNvSpPr/>
              <p:nvPr/>
            </p:nvSpPr>
            <p:spPr>
              <a:xfrm>
                <a:off x="15063" y="8293"/>
                <a:ext cx="792684" cy="231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9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900">
                    <a:solidFill>
                      <a:srgbClr val="FFFFFF"/>
                    </a:solidFill>
                  </a:rPr>
                  <a:t>OS Process</a:t>
                </a:r>
              </a:p>
            </p:txBody>
          </p:sp>
        </p:grpSp>
      </p:grpSp>
      <p:sp>
        <p:nvSpPr>
          <p:cNvPr id="1481" name="Shape 1481"/>
          <p:cNvSpPr/>
          <p:nvPr/>
        </p:nvSpPr>
        <p:spPr>
          <a:xfrm>
            <a:off x="4470691" y="2586741"/>
            <a:ext cx="1468307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600">
                <a:solidFill>
                  <a:srgbClr val="29756E"/>
                </a:solidFill>
                <a:uFillTx/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9756E"/>
                </a:solidFill>
              </a:rPr>
              <a:t>Job</a:t>
            </a:r>
          </a:p>
        </p:txBody>
      </p:sp>
      <p:pic>
        <p:nvPicPr>
          <p:cNvPr id="1482" name="Picture 148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9223" y="620121"/>
            <a:ext cx="3564070" cy="3977762"/>
          </a:xfrm>
          <a:prstGeom prst="rect">
            <a:avLst/>
          </a:prstGeom>
        </p:spPr>
      </p:pic>
      <p:sp>
        <p:nvSpPr>
          <p:cNvPr id="1484" name="Shape 1484"/>
          <p:cNvSpPr/>
          <p:nvPr/>
        </p:nvSpPr>
        <p:spPr>
          <a:xfrm>
            <a:off x="3497024" y="291991"/>
            <a:ext cx="1468308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600">
                <a:solidFill>
                  <a:srgbClr val="29756E"/>
                </a:solidFill>
                <a:uFillTx/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9756E"/>
                </a:solidFill>
              </a:rPr>
              <a:t>Deployment</a:t>
            </a:r>
          </a:p>
        </p:txBody>
      </p:sp>
      <p:grpSp>
        <p:nvGrpSpPr>
          <p:cNvPr id="1487" name="Group 1487"/>
          <p:cNvGrpSpPr/>
          <p:nvPr/>
        </p:nvGrpSpPr>
        <p:grpSpPr>
          <a:xfrm>
            <a:off x="7571013" y="2460290"/>
            <a:ext cx="1004616" cy="297424"/>
            <a:chOff x="0" y="0"/>
            <a:chExt cx="1004614" cy="297422"/>
          </a:xfrm>
        </p:grpSpPr>
        <p:sp>
          <p:nvSpPr>
            <p:cNvPr id="1485" name="Shape 1485"/>
            <p:cNvSpPr/>
            <p:nvPr/>
          </p:nvSpPr>
          <p:spPr>
            <a:xfrm>
              <a:off x="0" y="0"/>
              <a:ext cx="1004615" cy="297423"/>
            </a:xfrm>
            <a:prstGeom prst="roundRect">
              <a:avLst>
                <a:gd name="adj" fmla="val 13169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      </a:t>
              </a: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NATS</a:t>
              </a:r>
            </a:p>
          </p:txBody>
        </p:sp>
        <p:pic>
          <p:nvPicPr>
            <p:cNvPr id="1486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986" y="73551"/>
              <a:ext cx="228601" cy="18505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498" name="Shape 1498"/>
          <p:cNvSpPr/>
          <p:nvPr/>
        </p:nvSpPr>
        <p:spPr>
          <a:xfrm>
            <a:off x="5826670" y="2694348"/>
            <a:ext cx="1682266" cy="1200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892" y="9375"/>
                  <a:pt x="12092" y="2175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489" name="Shape 1489"/>
          <p:cNvSpPr/>
          <p:nvPr/>
        </p:nvSpPr>
        <p:spPr>
          <a:xfrm>
            <a:off x="6138417" y="2595147"/>
            <a:ext cx="1050463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Ping</a:t>
            </a:r>
          </a:p>
        </p:txBody>
      </p:sp>
      <p:sp>
        <p:nvSpPr>
          <p:cNvPr id="1499" name="Shape 1499"/>
          <p:cNvSpPr/>
          <p:nvPr/>
        </p:nvSpPr>
        <p:spPr>
          <a:xfrm>
            <a:off x="5919697" y="2048835"/>
            <a:ext cx="1620416" cy="469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34" extrusionOk="0">
                <a:moveTo>
                  <a:pt x="0" y="3255"/>
                </a:moveTo>
                <a:cubicBezTo>
                  <a:pt x="8383" y="-3966"/>
                  <a:pt x="15583" y="827"/>
                  <a:pt x="21600" y="17634"/>
                </a:cubicBezTo>
              </a:path>
            </a:pathLst>
          </a:custGeom>
          <a:ln w="19050">
            <a:solidFill>
              <a:srgbClr val="535353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491" name="Shape 1491"/>
          <p:cNvSpPr/>
          <p:nvPr/>
        </p:nvSpPr>
        <p:spPr>
          <a:xfrm>
            <a:off x="6238813" y="1742861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Ping</a:t>
            </a:r>
          </a:p>
        </p:txBody>
      </p:sp>
      <p:sp>
        <p:nvSpPr>
          <p:cNvPr id="1492" name="Shape 1492"/>
          <p:cNvSpPr/>
          <p:nvPr/>
        </p:nvSpPr>
        <p:spPr>
          <a:xfrm>
            <a:off x="8072760" y="2735361"/>
            <a:ext cx="1" cy="430837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93" name="Shape 1493"/>
          <p:cNvSpPr/>
          <p:nvPr/>
        </p:nvSpPr>
        <p:spPr>
          <a:xfrm flipV="1">
            <a:off x="8011503" y="1919110"/>
            <a:ext cx="1" cy="533401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94" name="Shape 1494"/>
          <p:cNvSpPr/>
          <p:nvPr/>
        </p:nvSpPr>
        <p:spPr>
          <a:xfrm>
            <a:off x="7443118" y="3150271"/>
            <a:ext cx="1360687" cy="330024"/>
          </a:xfrm>
          <a:prstGeom prst="roundRect">
            <a:avLst>
              <a:gd name="adj" fmla="val 1529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Health Monitor</a:t>
            </a:r>
          </a:p>
        </p:txBody>
      </p:sp>
      <p:grpSp>
        <p:nvGrpSpPr>
          <p:cNvPr id="1497" name="Group 1497"/>
          <p:cNvGrpSpPr/>
          <p:nvPr/>
        </p:nvGrpSpPr>
        <p:grpSpPr>
          <a:xfrm>
            <a:off x="7397476" y="1605610"/>
            <a:ext cx="1451970" cy="363583"/>
            <a:chOff x="0" y="0"/>
            <a:chExt cx="1451969" cy="363582"/>
          </a:xfrm>
        </p:grpSpPr>
        <p:sp>
          <p:nvSpPr>
            <p:cNvPr id="1495" name="Shape 1495"/>
            <p:cNvSpPr/>
            <p:nvPr/>
          </p:nvSpPr>
          <p:spPr>
            <a:xfrm>
              <a:off x="0" y="0"/>
              <a:ext cx="1451970" cy="363583"/>
            </a:xfrm>
            <a:prstGeom prst="roundRect">
              <a:avLst>
                <a:gd name="adj" fmla="val 13884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BOSH Director</a:t>
              </a:r>
            </a:p>
          </p:txBody>
        </p:sp>
        <p:pic>
          <p:nvPicPr>
            <p:cNvPr id="1496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8883" y="73841"/>
              <a:ext cx="167923" cy="2159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1000" fill="hold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" presetClass="entr" presetSubtype="3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124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124"/>
                            </p:stCondLst>
                            <p:childTnLst>
                              <p:par>
                                <p:cTn id="18" presetID="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8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924"/>
                            </p:stCondLst>
                            <p:childTnLst>
                              <p:par>
                                <p:cTn id="22" presetID="23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24"/>
                            </p:stCondLst>
                            <p:childTnLst>
                              <p:par>
                                <p:cTn id="27" presetID="10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1000" fill="hold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924"/>
                            </p:stCondLst>
                            <p:childTnLst>
                              <p:par>
                                <p:cTn id="31" presetID="4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124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48"/>
                            </p:stCondLst>
                            <p:childTnLst>
                              <p:par>
                                <p:cTn id="35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8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848"/>
                            </p:stCondLst>
                            <p:childTnLst>
                              <p:par>
                                <p:cTn id="39" presetID="23" presetClass="entr" presetSubtype="3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98"/>
                            </p:stCondLst>
                            <p:childTnLst>
                              <p:par>
                                <p:cTn id="44" presetID="23" presetClass="entr" presetSubtype="3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348"/>
                            </p:stCondLst>
                            <p:childTnLst>
                              <p:par>
                                <p:cTn id="49" presetID="23" presetClass="entr" presetSubtype="3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598"/>
                            </p:stCondLst>
                            <p:childTnLst>
                              <p:par>
                                <p:cTn id="54" presetID="23" presetClass="entr" presetSubtype="3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848"/>
                            </p:stCondLst>
                            <p:childTnLst>
                              <p:par>
                                <p:cTn id="59" presetID="23" presetClass="entr" presetSubtype="32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848"/>
                            </p:stCondLst>
                            <p:childTnLst>
                              <p:par>
                                <p:cTn id="64" presetID="18" presetClass="entr" presetSubtype="3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348"/>
                            </p:stCondLst>
                            <p:childTnLst>
                              <p:par>
                                <p:cTn id="68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98"/>
                            </p:stCondLst>
                            <p:childTnLst>
                              <p:par>
                                <p:cTn id="73" presetID="18" presetClass="entr" presetSubtype="3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598"/>
                            </p:stCondLst>
                            <p:childTnLst>
                              <p:par>
                                <p:cTn id="77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348"/>
                            </p:stCondLst>
                            <p:childTnLst>
                              <p:par>
                                <p:cTn id="82" presetID="22" presetClass="exit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83" dur="1000" fill="hold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348"/>
                            </p:stCondLst>
                            <p:childTnLst>
                              <p:par>
                                <p:cTn id="86" presetID="22" presetClass="exit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87" dur="1000" fill="hold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348"/>
                            </p:stCondLst>
                            <p:childTnLst>
                              <p:par>
                                <p:cTn id="90" presetID="22" presetClass="exit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1" dur="1000" fill="hold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348"/>
                            </p:stCondLst>
                            <p:childTnLst>
                              <p:par>
                                <p:cTn id="94" presetID="22" presetClass="exit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5" dur="1000" fill="hold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348"/>
                            </p:stCondLst>
                            <p:childTnLst>
                              <p:par>
                                <p:cTn id="98" presetID="22" presetClass="entr" presetSubtype="8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348"/>
                            </p:stCondLst>
                            <p:childTnLst>
                              <p:par>
                                <p:cTn id="102" presetID="22" presetClass="entr" presetSubtype="8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8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" grpId="1" animBg="1" advAuto="0"/>
      <p:bldP spid="1464" grpId="3" animBg="1" advAuto="0"/>
      <p:bldP spid="1465" grpId="4" animBg="1" advAuto="0"/>
      <p:bldP spid="1469" grpId="5" animBg="1" advAuto="0"/>
      <p:bldP spid="1470" grpId="6" animBg="1" advAuto="0"/>
      <p:bldP spid="1471" grpId="2" animBg="1" advAuto="0"/>
      <p:bldP spid="1480" grpId="7" animBg="1" advAuto="0"/>
      <p:bldP spid="1481" grpId="8" animBg="1" advAuto="0"/>
      <p:bldP spid="1482" grpId="22" animBg="1" advAuto="0"/>
      <p:bldP spid="1484" grpId="23" animBg="1" advAuto="0"/>
      <p:bldP spid="1487" grpId="9" animBg="1" advAuto="0"/>
      <p:bldP spid="1498" grpId="14" animBg="1" advAuto="0"/>
      <p:bldP spid="1498" grpId="21" animBg="1" advAuto="0"/>
      <p:bldP spid="1489" grpId="15" animBg="1" advAuto="0"/>
      <p:bldP spid="1489" grpId="20" animBg="1" advAuto="0"/>
      <p:bldP spid="1499" grpId="16" animBg="1" advAuto="0"/>
      <p:bldP spid="1499" grpId="19" animBg="1" advAuto="0"/>
      <p:bldP spid="1491" grpId="17" animBg="1" advAuto="0"/>
      <p:bldP spid="1491" grpId="18" animBg="1" advAuto="0"/>
      <p:bldP spid="1492" grpId="12" animBg="1" advAuto="0"/>
      <p:bldP spid="1493" grpId="11" animBg="1" advAuto="0"/>
      <p:bldP spid="1494" grpId="13" animBg="1" advAuto="0"/>
      <p:bldP spid="1497" grpId="1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502" name="Shape 1502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Logs</a:t>
            </a:r>
          </a:p>
        </p:txBody>
      </p:sp>
      <p:sp>
        <p:nvSpPr>
          <p:cNvPr id="1503" name="Shape 1503"/>
          <p:cNvSpPr/>
          <p:nvPr/>
        </p:nvSpPr>
        <p:spPr>
          <a:xfrm>
            <a:off x="1672585" y="2681489"/>
            <a:ext cx="1050463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2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Job</a:t>
            </a:r>
          </a:p>
        </p:txBody>
      </p:sp>
      <p:grpSp>
        <p:nvGrpSpPr>
          <p:cNvPr id="1507" name="Group 1507"/>
          <p:cNvGrpSpPr/>
          <p:nvPr/>
        </p:nvGrpSpPr>
        <p:grpSpPr>
          <a:xfrm>
            <a:off x="857617" y="1307649"/>
            <a:ext cx="1441382" cy="1167064"/>
            <a:chOff x="0" y="0"/>
            <a:chExt cx="1441381" cy="1167062"/>
          </a:xfrm>
        </p:grpSpPr>
        <p:sp>
          <p:nvSpPr>
            <p:cNvPr id="1504" name="Shape 1504"/>
            <p:cNvSpPr/>
            <p:nvPr/>
          </p:nvSpPr>
          <p:spPr>
            <a:xfrm>
              <a:off x="0" y="0"/>
              <a:ext cx="1250787" cy="1002618"/>
            </a:xfrm>
            <a:prstGeom prst="roundRect">
              <a:avLst>
                <a:gd name="adj" fmla="val 802"/>
              </a:avLst>
            </a:prstGeom>
            <a:gradFill flip="none" rotWithShape="1">
              <a:gsLst>
                <a:gs pos="0">
                  <a:srgbClr val="29756E"/>
                </a:gs>
                <a:gs pos="100000">
                  <a:srgbClr val="66ADA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00162" y="55786"/>
              <a:ext cx="1050463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Stemcell</a:t>
              </a: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390919" y="628482"/>
              <a:ext cx="1050463" cy="53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DDDDDD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DDDDDD"/>
                  </a:solidFill>
                </a:rPr>
                <a:t>Agent</a:t>
              </a:r>
            </a:p>
          </p:txBody>
        </p:sp>
      </p:grpSp>
      <p:grpSp>
        <p:nvGrpSpPr>
          <p:cNvPr id="1511" name="Group 1511"/>
          <p:cNvGrpSpPr/>
          <p:nvPr/>
        </p:nvGrpSpPr>
        <p:grpSpPr>
          <a:xfrm>
            <a:off x="4094302" y="1075456"/>
            <a:ext cx="3191118" cy="2690403"/>
            <a:chOff x="0" y="-5211"/>
            <a:chExt cx="3191117" cy="2690401"/>
          </a:xfrm>
        </p:grpSpPr>
        <p:sp>
          <p:nvSpPr>
            <p:cNvPr id="1508" name="Shape 1508"/>
            <p:cNvSpPr/>
            <p:nvPr/>
          </p:nvSpPr>
          <p:spPr>
            <a:xfrm>
              <a:off x="0" y="0"/>
              <a:ext cx="2513638" cy="2014906"/>
            </a:xfrm>
            <a:prstGeom prst="roundRect">
              <a:avLst>
                <a:gd name="adj" fmla="val 802"/>
              </a:avLst>
            </a:prstGeom>
            <a:gradFill flip="none" rotWithShape="1">
              <a:gsLst>
                <a:gs pos="0">
                  <a:srgbClr val="29756E">
                    <a:alpha val="76319"/>
                  </a:srgbClr>
                </a:gs>
                <a:gs pos="100000">
                  <a:srgbClr val="66ADA7">
                    <a:alpha val="76319"/>
                  </a:srgbClr>
                </a:gs>
              </a:gsLst>
              <a:lin ang="5400000" scaled="0"/>
            </a:gradFill>
            <a:ln w="25400" cap="flat">
              <a:solidFill>
                <a:srgbClr val="535353">
                  <a:alpha val="76319"/>
                </a:srgbClr>
              </a:solidFill>
              <a:custDash>
                <a:ds d="200000" sp="200000"/>
              </a:custDash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201290" y="-5212"/>
              <a:ext cx="2111057" cy="1082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VM / Container</a:t>
              </a: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080060" y="1602834"/>
              <a:ext cx="2111058" cy="1082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DDDDDD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DDDDDD"/>
                  </a:solidFill>
                </a:rPr>
                <a:t>Agent</a:t>
              </a:r>
            </a:p>
          </p:txBody>
        </p:sp>
      </p:grpSp>
      <p:sp>
        <p:nvSpPr>
          <p:cNvPr id="1512" name="Shape 1512"/>
          <p:cNvSpPr/>
          <p:nvPr/>
        </p:nvSpPr>
        <p:spPr>
          <a:xfrm>
            <a:off x="1404295" y="4028034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9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Compiled Packages</a:t>
            </a:r>
          </a:p>
        </p:txBody>
      </p:sp>
      <p:pic>
        <p:nvPicPr>
          <p:cNvPr id="151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9894" y="3540361"/>
            <a:ext cx="516056" cy="412439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grpSp>
        <p:nvGrpSpPr>
          <p:cNvPr id="1522" name="Group 1522"/>
          <p:cNvGrpSpPr/>
          <p:nvPr/>
        </p:nvGrpSpPr>
        <p:grpSpPr>
          <a:xfrm>
            <a:off x="3797938" y="1451724"/>
            <a:ext cx="2274137" cy="1654234"/>
            <a:chOff x="0" y="-18165"/>
            <a:chExt cx="2274135" cy="1654233"/>
          </a:xfrm>
        </p:grpSpPr>
        <p:grpSp>
          <p:nvGrpSpPr>
            <p:cNvPr id="1517" name="Group 1517"/>
            <p:cNvGrpSpPr/>
            <p:nvPr/>
          </p:nvGrpSpPr>
          <p:grpSpPr>
            <a:xfrm>
              <a:off x="0" y="-18166"/>
              <a:ext cx="2274136" cy="1654234"/>
              <a:chOff x="0" y="-18165"/>
              <a:chExt cx="2274135" cy="1654233"/>
            </a:xfrm>
          </p:grpSpPr>
          <p:sp>
            <p:nvSpPr>
              <p:cNvPr id="1514" name="Shape 1514"/>
              <p:cNvSpPr/>
              <p:nvPr/>
            </p:nvSpPr>
            <p:spPr>
              <a:xfrm>
                <a:off x="0" y="865696"/>
                <a:ext cx="1502553" cy="7703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1100">
                    <a:solidFill>
                      <a:srgbClr val="DDDDDD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100">
                    <a:solidFill>
                      <a:srgbClr val="DDDDDD"/>
                    </a:solidFill>
                  </a:rPr>
                  <a:t>Monit</a:t>
                </a:r>
              </a:p>
            </p:txBody>
          </p:sp>
          <p:sp>
            <p:nvSpPr>
              <p:cNvPr id="1515" name="Shape 1515"/>
              <p:cNvSpPr/>
              <p:nvPr/>
            </p:nvSpPr>
            <p:spPr>
              <a:xfrm>
                <a:off x="832501" y="-18166"/>
                <a:ext cx="1441635" cy="764544"/>
              </a:xfrm>
              <a:prstGeom prst="rect">
                <a:avLst/>
              </a:prstGeom>
              <a:noFill/>
              <a:ln w="25400" cap="flat">
                <a:solidFill>
                  <a:srgbClr val="DDDDDD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1516" name="pasted-image.pdf"/>
              <p:cNvPicPr/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615033" y="628610"/>
                <a:ext cx="345416" cy="32723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1521" name="Group 1521"/>
            <p:cNvGrpSpPr/>
            <p:nvPr/>
          </p:nvGrpSpPr>
          <p:grpSpPr>
            <a:xfrm>
              <a:off x="937652" y="134372"/>
              <a:ext cx="1248768" cy="447001"/>
              <a:chOff x="410" y="-72252"/>
              <a:chExt cx="1248767" cy="447000"/>
            </a:xfrm>
          </p:grpSpPr>
          <p:pic>
            <p:nvPicPr>
              <p:cNvPr id="1518" name="Picture 1517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10" y="-72253"/>
                <a:ext cx="1248768" cy="447001"/>
              </a:xfrm>
              <a:prstGeom prst="rect">
                <a:avLst/>
              </a:prstGeom>
              <a:effectLst/>
            </p:spPr>
          </p:pic>
          <p:sp>
            <p:nvSpPr>
              <p:cNvPr id="1520" name="Shape 1520"/>
              <p:cNvSpPr/>
              <p:nvPr/>
            </p:nvSpPr>
            <p:spPr>
              <a:xfrm>
                <a:off x="21546" y="11863"/>
                <a:ext cx="1133833" cy="3314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>
                  <a:defRPr sz="9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900">
                    <a:solidFill>
                      <a:srgbClr val="FFFFFF"/>
                    </a:solidFill>
                  </a:rPr>
                  <a:t>OS Process</a:t>
                </a:r>
              </a:p>
            </p:txBody>
          </p:sp>
        </p:grpSp>
      </p:grpSp>
      <p:sp>
        <p:nvSpPr>
          <p:cNvPr id="1523" name="Shape 1523"/>
          <p:cNvSpPr/>
          <p:nvPr/>
        </p:nvSpPr>
        <p:spPr>
          <a:xfrm>
            <a:off x="4614624" y="766408"/>
            <a:ext cx="1468308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600">
                <a:solidFill>
                  <a:srgbClr val="29756E"/>
                </a:solidFill>
                <a:uFillTx/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9756E"/>
                </a:solidFill>
              </a:rPr>
              <a:t>Job</a:t>
            </a:r>
          </a:p>
        </p:txBody>
      </p:sp>
      <p:pic>
        <p:nvPicPr>
          <p:cNvPr id="1524" name="Picture 1523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9223" y="620121"/>
            <a:ext cx="3564070" cy="3977762"/>
          </a:xfrm>
          <a:prstGeom prst="rect">
            <a:avLst/>
          </a:prstGeom>
        </p:spPr>
      </p:pic>
      <p:sp>
        <p:nvSpPr>
          <p:cNvPr id="1526" name="Shape 1526"/>
          <p:cNvSpPr/>
          <p:nvPr/>
        </p:nvSpPr>
        <p:spPr>
          <a:xfrm>
            <a:off x="3497024" y="291991"/>
            <a:ext cx="1468308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600">
                <a:solidFill>
                  <a:srgbClr val="29756E"/>
                </a:solidFill>
                <a:uFillTx/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9756E"/>
                </a:solidFill>
              </a:rPr>
              <a:t>Deployment</a:t>
            </a:r>
          </a:p>
        </p:txBody>
      </p:sp>
      <p:grpSp>
        <p:nvGrpSpPr>
          <p:cNvPr id="1529" name="Group 1529"/>
          <p:cNvGrpSpPr/>
          <p:nvPr/>
        </p:nvGrpSpPr>
        <p:grpSpPr>
          <a:xfrm>
            <a:off x="7571013" y="2460290"/>
            <a:ext cx="1004616" cy="297424"/>
            <a:chOff x="0" y="0"/>
            <a:chExt cx="1004614" cy="297422"/>
          </a:xfrm>
        </p:grpSpPr>
        <p:sp>
          <p:nvSpPr>
            <p:cNvPr id="1527" name="Shape 1527"/>
            <p:cNvSpPr/>
            <p:nvPr/>
          </p:nvSpPr>
          <p:spPr>
            <a:xfrm>
              <a:off x="0" y="0"/>
              <a:ext cx="1004615" cy="297423"/>
            </a:xfrm>
            <a:prstGeom prst="roundRect">
              <a:avLst>
                <a:gd name="adj" fmla="val 13169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      </a:t>
              </a: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"/>
                  <a:ea typeface="Avenir Next"/>
                  <a:cs typeface="Avenir Next"/>
                  <a:sym typeface="Avenir Next"/>
                </a:rPr>
                <a:t>NATS</a:t>
              </a:r>
            </a:p>
          </p:txBody>
        </p:sp>
        <p:pic>
          <p:nvPicPr>
            <p:cNvPr id="1528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986" y="73551"/>
              <a:ext cx="228601" cy="18505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542" name="Shape 1542"/>
          <p:cNvSpPr/>
          <p:nvPr/>
        </p:nvSpPr>
        <p:spPr>
          <a:xfrm>
            <a:off x="6258840" y="2356619"/>
            <a:ext cx="1239646" cy="32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39" extrusionOk="0">
                <a:moveTo>
                  <a:pt x="0" y="16439"/>
                </a:moveTo>
                <a:cubicBezTo>
                  <a:pt x="6736" y="-2838"/>
                  <a:pt x="13936" y="-5161"/>
                  <a:pt x="21600" y="9469"/>
                </a:cubicBezTo>
              </a:path>
            </a:pathLst>
          </a:custGeom>
          <a:ln w="19050">
            <a:solidFill>
              <a:srgbClr val="535353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531" name="Shape 1531"/>
          <p:cNvSpPr/>
          <p:nvPr/>
        </p:nvSpPr>
        <p:spPr>
          <a:xfrm>
            <a:off x="6341396" y="2089994"/>
            <a:ext cx="1050463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Ping</a:t>
            </a:r>
          </a:p>
        </p:txBody>
      </p:sp>
      <p:sp>
        <p:nvSpPr>
          <p:cNvPr id="1532" name="Shape 1532"/>
          <p:cNvSpPr/>
          <p:nvPr/>
        </p:nvSpPr>
        <p:spPr>
          <a:xfrm>
            <a:off x="8072760" y="2735361"/>
            <a:ext cx="1" cy="430837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33" name="Shape 1533"/>
          <p:cNvSpPr/>
          <p:nvPr/>
        </p:nvSpPr>
        <p:spPr>
          <a:xfrm flipV="1">
            <a:off x="8011503" y="1919110"/>
            <a:ext cx="1" cy="533401"/>
          </a:xfrm>
          <a:prstGeom prst="line">
            <a:avLst/>
          </a:prstGeom>
          <a:ln w="1905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34" name="Shape 1534"/>
          <p:cNvSpPr/>
          <p:nvPr/>
        </p:nvSpPr>
        <p:spPr>
          <a:xfrm>
            <a:off x="7443118" y="3150271"/>
            <a:ext cx="1360687" cy="330024"/>
          </a:xfrm>
          <a:prstGeom prst="roundRect">
            <a:avLst>
              <a:gd name="adj" fmla="val 1529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Health Monitor</a:t>
            </a:r>
          </a:p>
        </p:txBody>
      </p:sp>
      <p:grpSp>
        <p:nvGrpSpPr>
          <p:cNvPr id="1537" name="Group 1537"/>
          <p:cNvGrpSpPr/>
          <p:nvPr/>
        </p:nvGrpSpPr>
        <p:grpSpPr>
          <a:xfrm>
            <a:off x="7397476" y="1605610"/>
            <a:ext cx="1451970" cy="363583"/>
            <a:chOff x="0" y="0"/>
            <a:chExt cx="1451969" cy="363582"/>
          </a:xfrm>
        </p:grpSpPr>
        <p:sp>
          <p:nvSpPr>
            <p:cNvPr id="1535" name="Shape 1535"/>
            <p:cNvSpPr/>
            <p:nvPr/>
          </p:nvSpPr>
          <p:spPr>
            <a:xfrm>
              <a:off x="0" y="0"/>
              <a:ext cx="1451970" cy="363583"/>
            </a:xfrm>
            <a:prstGeom prst="roundRect">
              <a:avLst>
                <a:gd name="adj" fmla="val 13884"/>
              </a:avLst>
            </a:prstGeom>
            <a:solidFill>
              <a:srgbClr val="29756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2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BOSH Director</a:t>
              </a:r>
            </a:p>
          </p:txBody>
        </p:sp>
        <p:pic>
          <p:nvPicPr>
            <p:cNvPr id="1536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8883" y="73841"/>
              <a:ext cx="167923" cy="21590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538" name="Shape 1538"/>
          <p:cNvSpPr/>
          <p:nvPr/>
        </p:nvSpPr>
        <p:spPr>
          <a:xfrm>
            <a:off x="4582937" y="2838611"/>
            <a:ext cx="2033225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Logs: /var/vcap/sys/logs/&lt;job&gt;</a:t>
            </a:r>
          </a:p>
        </p:txBody>
      </p:sp>
      <p:sp>
        <p:nvSpPr>
          <p:cNvPr id="1539" name="Shape 1539"/>
          <p:cNvSpPr/>
          <p:nvPr/>
        </p:nvSpPr>
        <p:spPr>
          <a:xfrm>
            <a:off x="4171846" y="2506834"/>
            <a:ext cx="2033224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Log: /var/vcap/monit/monit.log</a:t>
            </a:r>
          </a:p>
        </p:txBody>
      </p:sp>
      <p:sp>
        <p:nvSpPr>
          <p:cNvPr id="1540" name="Shape 1540"/>
          <p:cNvSpPr/>
          <p:nvPr/>
        </p:nvSpPr>
        <p:spPr>
          <a:xfrm>
            <a:off x="7120209" y="3477290"/>
            <a:ext cx="2033225" cy="5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9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535353"/>
                </a:solidFill>
              </a:rPr>
              <a:t>Logs: /var/vcap/sys/logs/hm9000*.log</a:t>
            </a:r>
          </a:p>
        </p:txBody>
      </p:sp>
      <p:pic>
        <p:nvPicPr>
          <p:cNvPr id="1541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19798" y="3233014"/>
            <a:ext cx="3057960" cy="1208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" grpId="1" animBg="1" advAuto="0"/>
      <p:bldP spid="1539" grpId="2" animBg="1" advAuto="0"/>
      <p:bldP spid="1540" grpId="3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>
            <a:spLocks noGrp="1"/>
          </p:cNvSpPr>
          <p:nvPr>
            <p:ph type="title" idx="4294967295"/>
          </p:nvPr>
        </p:nvSpPr>
        <p:spPr>
          <a:xfrm>
            <a:off x="1291682" y="1466854"/>
            <a:ext cx="7852267" cy="533401"/>
          </a:xfrm>
          <a:prstGeom prst="rect">
            <a:avLst/>
          </a:prstGeom>
        </p:spPr>
        <p:txBody>
          <a:bodyPr/>
          <a:lstStyle/>
          <a:p>
            <a:pPr lvl="5">
              <a:lnSpc>
                <a:spcPct val="10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How do BOSH-based updates work?</a:t>
            </a:r>
          </a:p>
        </p:txBody>
      </p:sp>
      <p:sp>
        <p:nvSpPr>
          <p:cNvPr id="1545" name="Shape 15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15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7546" y="2317425"/>
            <a:ext cx="1729718" cy="1994555"/>
          </a:xfrm>
          <a:prstGeom prst="rect">
            <a:avLst/>
          </a:prstGeom>
          <a:ln w="12700">
            <a:miter lim="400000"/>
          </a:ln>
        </p:spPr>
      </p:pic>
      <p:sp>
        <p:nvSpPr>
          <p:cNvPr id="1547" name="Shape 1547"/>
          <p:cNvSpPr/>
          <p:nvPr/>
        </p:nvSpPr>
        <p:spPr>
          <a:xfrm>
            <a:off x="1510796" y="991028"/>
            <a:ext cx="598321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5" indent="0">
              <a:defRPr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once deployments are there …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Shape 15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550" name="Shape 1550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Canary Deployments</a:t>
            </a:r>
          </a:p>
        </p:txBody>
      </p:sp>
      <p:pic>
        <p:nvPicPr>
          <p:cNvPr id="155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516" y="1366887"/>
            <a:ext cx="3649701" cy="12554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4" name="Group 1554"/>
          <p:cNvGrpSpPr/>
          <p:nvPr/>
        </p:nvGrpSpPr>
        <p:grpSpPr>
          <a:xfrm>
            <a:off x="259974" y="2507843"/>
            <a:ext cx="1296378" cy="1135747"/>
            <a:chOff x="-15556" y="0"/>
            <a:chExt cx="1296377" cy="1135746"/>
          </a:xfrm>
        </p:grpSpPr>
        <p:sp>
          <p:nvSpPr>
            <p:cNvPr id="1552" name="Shape 1552"/>
            <p:cNvSpPr/>
            <p:nvPr/>
          </p:nvSpPr>
          <p:spPr>
            <a:xfrm>
              <a:off x="-15557" y="412369"/>
              <a:ext cx="1296379" cy="723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29756E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29756E"/>
                  </a:solidFill>
                </a:rPr>
                <a:t>Manifest</a:t>
              </a:r>
            </a:p>
          </p:txBody>
        </p:sp>
        <p:pic>
          <p:nvPicPr>
            <p:cNvPr id="1553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5297" y="0"/>
              <a:ext cx="494671" cy="443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5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45112" y="1129539"/>
            <a:ext cx="2980429" cy="2980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558" name="Shape 1558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How do canary deployments work</a:t>
            </a:r>
          </a:p>
        </p:txBody>
      </p:sp>
      <p:pic>
        <p:nvPicPr>
          <p:cNvPr id="155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16" y="892754"/>
            <a:ext cx="2348205" cy="8077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62" name="Group 1562"/>
          <p:cNvGrpSpPr/>
          <p:nvPr/>
        </p:nvGrpSpPr>
        <p:grpSpPr>
          <a:xfrm>
            <a:off x="-96026" y="1591207"/>
            <a:ext cx="965201" cy="807783"/>
            <a:chOff x="0" y="0"/>
            <a:chExt cx="965200" cy="807782"/>
          </a:xfrm>
        </p:grpSpPr>
        <p:sp>
          <p:nvSpPr>
            <p:cNvPr id="1560" name="Shape 1560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29756E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29756E"/>
                  </a:solidFill>
                </a:rPr>
                <a:t>Manifest</a:t>
              </a:r>
            </a:p>
          </p:txBody>
        </p:sp>
        <p:pic>
          <p:nvPicPr>
            <p:cNvPr id="1561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6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4062" y="189739"/>
            <a:ext cx="1689879" cy="1689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021" y="1946000"/>
            <a:ext cx="7013741" cy="2513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49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567" name="Shape 1567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How do canary deployments work</a:t>
            </a:r>
          </a:p>
        </p:txBody>
      </p:sp>
      <p:pic>
        <p:nvPicPr>
          <p:cNvPr id="156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916" y="968954"/>
            <a:ext cx="2348205" cy="8077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1" name="Group 1571"/>
          <p:cNvGrpSpPr/>
          <p:nvPr/>
        </p:nvGrpSpPr>
        <p:grpSpPr>
          <a:xfrm>
            <a:off x="-45226" y="1667407"/>
            <a:ext cx="965201" cy="807783"/>
            <a:chOff x="0" y="0"/>
            <a:chExt cx="965200" cy="807782"/>
          </a:xfrm>
        </p:grpSpPr>
        <p:sp>
          <p:nvSpPr>
            <p:cNvPr id="1569" name="Shape 1569"/>
            <p:cNvSpPr/>
            <p:nvPr/>
          </p:nvSpPr>
          <p:spPr>
            <a:xfrm>
              <a:off x="0" y="269201"/>
              <a:ext cx="965200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800">
                  <a:solidFill>
                    <a:srgbClr val="29756E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29756E"/>
                  </a:solidFill>
                </a:rPr>
                <a:t>Manifest</a:t>
              </a:r>
            </a:p>
          </p:txBody>
        </p:sp>
        <p:pic>
          <p:nvPicPr>
            <p:cNvPr id="1570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6867" y="0"/>
              <a:ext cx="368301" cy="330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72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6269" y="2646471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3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1988" y="2800073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4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7707" y="2953675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5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3426" y="3107277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6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9145" y="326088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7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693" y="236308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8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5412" y="2516682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9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1131" y="2670284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0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6850" y="2823886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1" name="image10.png" descr="ICON_VM_basic_label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2569" y="2977488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2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5877757" y="2658378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3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6133475" y="281198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4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6389194" y="2965582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5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6644913" y="3119184"/>
            <a:ext cx="478471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6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6900632" y="3272786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7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5881180" y="2374987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8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6136899" y="2528589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9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6392618" y="2682191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0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6648337" y="2835793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1" name="image10.png" descr="ICON_VM_basic_label_Q308"/>
          <p:cNvPicPr/>
          <p:nvPr/>
        </p:nvPicPr>
        <p:blipFill>
          <a:blip r:embed="rId4">
            <a:alphaModFix amt="22208"/>
            <a:extLst/>
          </a:blip>
          <a:stretch>
            <a:fillRect/>
          </a:stretch>
        </p:blipFill>
        <p:spPr>
          <a:xfrm>
            <a:off x="6904056" y="2989395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5" name="Picture 1594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77692" y="2988315"/>
            <a:ext cx="2382993" cy="20180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593" name="Shape 1593"/>
          <p:cNvSpPr/>
          <p:nvPr/>
        </p:nvSpPr>
        <p:spPr>
          <a:xfrm>
            <a:off x="3459692" y="3199676"/>
            <a:ext cx="1792154" cy="533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sz="13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No downtime, atomic rolling update</a:t>
            </a:r>
          </a:p>
        </p:txBody>
      </p:sp>
      <p:pic>
        <p:nvPicPr>
          <p:cNvPr id="159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04062" y="189739"/>
            <a:ext cx="1689879" cy="168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5" grpId="2" animBg="1" advAuto="0"/>
      <p:bldP spid="1593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15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0230" y="811883"/>
            <a:ext cx="5740757" cy="374649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45647" y="770049"/>
            <a:ext cx="3194471" cy="3830165"/>
          </a:xfrm>
          <a:prstGeom prst="roundRect">
            <a:avLst>
              <a:gd name="adj" fmla="val 4239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title" idx="4294967295"/>
          </p:nvPr>
        </p:nvSpPr>
        <p:spPr>
          <a:xfrm>
            <a:off x="289675" y="141838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The BOSH Architecture</a:t>
            </a:r>
          </a:p>
        </p:txBody>
      </p:sp>
      <p:sp>
        <p:nvSpPr>
          <p:cNvPr id="159" name="Shape 159"/>
          <p:cNvSpPr/>
          <p:nvPr/>
        </p:nvSpPr>
        <p:spPr>
          <a:xfrm>
            <a:off x="232914" y="959818"/>
            <a:ext cx="3294013" cy="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Very similar to CF architecture itself</a:t>
            </a:r>
          </a:p>
        </p:txBody>
      </p:sp>
      <p:sp>
        <p:nvSpPr>
          <p:cNvPr id="160" name="Shape 160"/>
          <p:cNvSpPr/>
          <p:nvPr/>
        </p:nvSpPr>
        <p:spPr>
          <a:xfrm>
            <a:off x="252773" y="1834335"/>
            <a:ext cx="2780219" cy="67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9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900"/>
              <a:t>Director as analogy to Cloud Controller</a:t>
            </a:r>
          </a:p>
        </p:txBody>
      </p:sp>
      <p:sp>
        <p:nvSpPr>
          <p:cNvPr id="161" name="Shape 161"/>
          <p:cNvSpPr/>
          <p:nvPr/>
        </p:nvSpPr>
        <p:spPr>
          <a:xfrm>
            <a:off x="250110" y="2680972"/>
            <a:ext cx="2621534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/>
            <a:r>
              <a:t>Different CPIs exist per IaaS implementation</a:t>
            </a:r>
          </a:p>
        </p:txBody>
      </p:sp>
      <p:sp>
        <p:nvSpPr>
          <p:cNvPr id="162" name="Shape 162"/>
          <p:cNvSpPr/>
          <p:nvPr/>
        </p:nvSpPr>
        <p:spPr>
          <a:xfrm>
            <a:off x="250110" y="3522194"/>
            <a:ext cx="2621534" cy="97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9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900"/>
              <a:t>Workers responsible for executing tasks as dictated by Director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3" presetClass="entr" presetSubtype="3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23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23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animBg="1" advAuto="0"/>
      <p:bldP spid="159" grpId="2" animBg="1" advAuto="0"/>
      <p:bldP spid="160" grpId="3" animBg="1" advAuto="0"/>
      <p:bldP spid="161" grpId="4" animBg="1" advAuto="0"/>
      <p:bldP spid="162" grpId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598" name="Shape 1598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How do canary deployments work</a:t>
            </a:r>
          </a:p>
        </p:txBody>
      </p:sp>
      <p:pic>
        <p:nvPicPr>
          <p:cNvPr id="1599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380" y="2650705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0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099" y="2804307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1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818" y="2957908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2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537" y="3111511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3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256" y="3265113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4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804" y="2367314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5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523" y="2520916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6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242" y="2674518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7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6961" y="282812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8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2680" y="2981721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9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5877867" y="2662611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0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133586" y="2816213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1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389305" y="2969815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2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645023" y="3123417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3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900743" y="327702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4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5881291" y="237922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5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137010" y="2532822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6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392729" y="2686424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7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648448" y="2840026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8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904166" y="2993628"/>
            <a:ext cx="478472" cy="560814"/>
          </a:xfrm>
          <a:prstGeom prst="rect">
            <a:avLst/>
          </a:prstGeom>
          <a:ln w="12700">
            <a:miter lim="400000"/>
          </a:ln>
        </p:spPr>
      </p:pic>
      <p:sp>
        <p:nvSpPr>
          <p:cNvPr id="1619" name="Shape 1619"/>
          <p:cNvSpPr/>
          <p:nvPr/>
        </p:nvSpPr>
        <p:spPr>
          <a:xfrm>
            <a:off x="1949934" y="3995292"/>
            <a:ext cx="343977" cy="215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825500">
              <a:defRPr sz="12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small">
                <a:solidFill>
                  <a:srgbClr val="53585F"/>
                </a:solidFill>
              </a:rPr>
              <a:t>v1.0</a:t>
            </a:r>
          </a:p>
        </p:txBody>
      </p:sp>
      <p:sp>
        <p:nvSpPr>
          <p:cNvPr id="1620" name="Shape 1620"/>
          <p:cNvSpPr/>
          <p:nvPr/>
        </p:nvSpPr>
        <p:spPr>
          <a:xfrm>
            <a:off x="6308615" y="3995292"/>
            <a:ext cx="343977" cy="215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825500">
              <a:defRPr sz="12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small">
                <a:solidFill>
                  <a:srgbClr val="53585F"/>
                </a:solidFill>
              </a:rPr>
              <a:t>v1.1</a:t>
            </a:r>
          </a:p>
        </p:txBody>
      </p:sp>
      <p:sp>
        <p:nvSpPr>
          <p:cNvPr id="1621" name="Shape 1621"/>
          <p:cNvSpPr/>
          <p:nvPr/>
        </p:nvSpPr>
        <p:spPr>
          <a:xfrm>
            <a:off x="325360" y="1283945"/>
            <a:ext cx="932318" cy="17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825500">
              <a:defRPr sz="9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900" b="1" cap="small">
                <a:solidFill>
                  <a:srgbClr val="53585F"/>
                </a:solidFill>
              </a:rPr>
              <a:t># of Canaries: 2</a:t>
            </a:r>
          </a:p>
        </p:txBody>
      </p:sp>
      <p:sp>
        <p:nvSpPr>
          <p:cNvPr id="1622" name="Shape 1622"/>
          <p:cNvSpPr/>
          <p:nvPr/>
        </p:nvSpPr>
        <p:spPr>
          <a:xfrm>
            <a:off x="340929" y="1545256"/>
            <a:ext cx="905472" cy="17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825500">
              <a:defRPr sz="9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900" b="1" cap="small">
                <a:solidFill>
                  <a:srgbClr val="53585F"/>
                </a:solidFill>
              </a:rPr>
              <a:t>Max in Flight: 2</a:t>
            </a:r>
          </a:p>
        </p:txBody>
      </p:sp>
      <p:sp>
        <p:nvSpPr>
          <p:cNvPr id="1623" name="Shape 1623"/>
          <p:cNvSpPr/>
          <p:nvPr/>
        </p:nvSpPr>
        <p:spPr>
          <a:xfrm>
            <a:off x="323455" y="1022633"/>
            <a:ext cx="546131" cy="17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825500">
              <a:defRPr sz="9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900" b="1" cap="small">
                <a:solidFill>
                  <a:srgbClr val="53585F"/>
                </a:solidFill>
              </a:rPr>
              <a:t>Example:</a:t>
            </a:r>
          </a:p>
        </p:txBody>
      </p:sp>
      <p:pic>
        <p:nvPicPr>
          <p:cNvPr id="162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5678" y="3009117"/>
            <a:ext cx="228601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819" y="2858564"/>
            <a:ext cx="228601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5952" y="2690007"/>
            <a:ext cx="228601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8522" y="2533420"/>
            <a:ext cx="228601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2803" y="2384431"/>
            <a:ext cx="228601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9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8448" y="1608866"/>
            <a:ext cx="1153155" cy="1153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3" name="Group 1633"/>
          <p:cNvGrpSpPr/>
          <p:nvPr/>
        </p:nvGrpSpPr>
        <p:grpSpPr>
          <a:xfrm>
            <a:off x="2435021" y="2733411"/>
            <a:ext cx="612528" cy="1143266"/>
            <a:chOff x="-25399" y="0"/>
            <a:chExt cx="612526" cy="1143264"/>
          </a:xfrm>
        </p:grpSpPr>
        <p:pic>
          <p:nvPicPr>
            <p:cNvPr id="1630" name="Picture 1629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5400" y="191591"/>
              <a:ext cx="606941" cy="951674"/>
            </a:xfrm>
            <a:prstGeom prst="rect">
              <a:avLst/>
            </a:prstGeom>
            <a:effectLst/>
          </p:spPr>
        </p:pic>
        <p:sp>
          <p:nvSpPr>
            <p:cNvPr id="1632" name="Shape 1632"/>
            <p:cNvSpPr/>
            <p:nvPr/>
          </p:nvSpPr>
          <p:spPr>
            <a:xfrm>
              <a:off x="42258" y="-1"/>
              <a:ext cx="544870" cy="1778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 defTabSz="825500">
                <a:defRPr sz="900" b="1" cap="small">
                  <a:solidFill>
                    <a:srgbClr val="53585F"/>
                  </a:solidFill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lvl="0">
                <a:defRPr sz="1800" b="0" cap="none">
                  <a:solidFill>
                    <a:srgbClr val="000000"/>
                  </a:solidFill>
                </a:defRPr>
              </a:pPr>
              <a:r>
                <a:rPr sz="900" b="1" cap="small">
                  <a:solidFill>
                    <a:srgbClr val="53585F"/>
                  </a:solidFill>
                </a:rPr>
                <a:t>Canaries</a:t>
              </a:r>
            </a:p>
          </p:txBody>
        </p:sp>
      </p:grpSp>
      <p:pic>
        <p:nvPicPr>
          <p:cNvPr id="163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04062" y="189739"/>
            <a:ext cx="1689879" cy="168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1000" fill="hold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1000" fill="hold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1000" fill="hold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1000" fill="hold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10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1000" fill="hold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10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5" dur="1000" fill="hold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4" grpId="3" animBg="1" advAuto="0"/>
      <p:bldP spid="1624" grpId="4" animBg="1" advAuto="0"/>
      <p:bldP spid="1625" grpId="5" animBg="1" advAuto="0"/>
      <p:bldP spid="1625" grpId="6" animBg="1" advAuto="0"/>
      <p:bldP spid="1626" grpId="7" animBg="1" advAuto="0"/>
      <p:bldP spid="1626" grpId="8" animBg="1" advAuto="0"/>
      <p:bldP spid="1627" grpId="9" animBg="1" advAuto="0"/>
      <p:bldP spid="1627" grpId="10" animBg="1" advAuto="0"/>
      <p:bldP spid="1628" grpId="11" animBg="1" advAuto="0"/>
      <p:bldP spid="1628" grpId="12" animBg="1" advAuto="0"/>
      <p:bldP spid="1629" grpId="13" animBg="1" advAuto="0"/>
      <p:bldP spid="1633" grpId="1" animBg="1" advAuto="0"/>
      <p:bldP spid="1633" grpId="2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Shape 16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637" name="Shape 1637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How do canary deployments work</a:t>
            </a:r>
          </a:p>
        </p:txBody>
      </p:sp>
      <p:sp>
        <p:nvSpPr>
          <p:cNvPr id="1638" name="Shape 1638"/>
          <p:cNvSpPr/>
          <p:nvPr/>
        </p:nvSpPr>
        <p:spPr>
          <a:xfrm>
            <a:off x="325360" y="1283945"/>
            <a:ext cx="932318" cy="17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825500">
              <a:defRPr sz="9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900" b="1" cap="small">
                <a:solidFill>
                  <a:srgbClr val="53585F"/>
                </a:solidFill>
              </a:rPr>
              <a:t># of Canaries: 2</a:t>
            </a:r>
          </a:p>
        </p:txBody>
      </p:sp>
      <p:sp>
        <p:nvSpPr>
          <p:cNvPr id="1639" name="Shape 1639"/>
          <p:cNvSpPr/>
          <p:nvPr/>
        </p:nvSpPr>
        <p:spPr>
          <a:xfrm>
            <a:off x="340929" y="1545256"/>
            <a:ext cx="905472" cy="17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825500">
              <a:defRPr sz="9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900" b="1" cap="small">
                <a:solidFill>
                  <a:srgbClr val="53585F"/>
                </a:solidFill>
              </a:rPr>
              <a:t>Max in Flight: 2</a:t>
            </a:r>
          </a:p>
        </p:txBody>
      </p:sp>
      <p:sp>
        <p:nvSpPr>
          <p:cNvPr id="1640" name="Shape 1640"/>
          <p:cNvSpPr/>
          <p:nvPr/>
        </p:nvSpPr>
        <p:spPr>
          <a:xfrm>
            <a:off x="323455" y="1022633"/>
            <a:ext cx="546131" cy="17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825500">
              <a:defRPr sz="9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900" b="1" cap="small">
                <a:solidFill>
                  <a:srgbClr val="53585F"/>
                </a:solidFill>
              </a:rPr>
              <a:t>Example:</a:t>
            </a:r>
          </a:p>
        </p:txBody>
      </p:sp>
      <p:pic>
        <p:nvPicPr>
          <p:cNvPr id="1641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380" y="2651886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2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099" y="2805488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3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818" y="295909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4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537" y="3112692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5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256" y="3266294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6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804" y="2368494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7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523" y="2522097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8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242" y="2675699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9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6961" y="2829301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0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2680" y="2982903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1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5877867" y="2663792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2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133586" y="2817394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3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389305" y="2970996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4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645023" y="3124598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5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900743" y="327820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6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5881291" y="2380401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7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137010" y="2534003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8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392728" y="2687605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9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648448" y="2841207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904166" y="2994809"/>
            <a:ext cx="478472" cy="560814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Shape 1661"/>
          <p:cNvSpPr/>
          <p:nvPr/>
        </p:nvSpPr>
        <p:spPr>
          <a:xfrm>
            <a:off x="1949934" y="3996473"/>
            <a:ext cx="343978" cy="215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825500">
              <a:defRPr sz="12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small">
                <a:solidFill>
                  <a:srgbClr val="53585F"/>
                </a:solidFill>
              </a:rPr>
              <a:t>v1.1</a:t>
            </a:r>
          </a:p>
        </p:txBody>
      </p:sp>
      <p:sp>
        <p:nvSpPr>
          <p:cNvPr id="1662" name="Shape 1662"/>
          <p:cNvSpPr/>
          <p:nvPr/>
        </p:nvSpPr>
        <p:spPr>
          <a:xfrm>
            <a:off x="6308615" y="3996473"/>
            <a:ext cx="343977" cy="215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825500">
              <a:defRPr sz="12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small">
                <a:solidFill>
                  <a:srgbClr val="53585F"/>
                </a:solidFill>
              </a:rPr>
              <a:t>v1.2</a:t>
            </a:r>
          </a:p>
        </p:txBody>
      </p:sp>
      <p:sp>
        <p:nvSpPr>
          <p:cNvPr id="1663" name="Shape 1663"/>
          <p:cNvSpPr/>
          <p:nvPr/>
        </p:nvSpPr>
        <p:spPr>
          <a:xfrm>
            <a:off x="4339836" y="3128294"/>
            <a:ext cx="687360" cy="706978"/>
          </a:xfrm>
          <a:prstGeom prst="rect">
            <a:avLst/>
          </a:prstGeom>
          <a:solidFill>
            <a:srgbClr val="FFFFFF">
              <a:alpha val="9970"/>
            </a:srgb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lvl="0" algn="ctr" defTabSz="825500">
              <a:defRPr>
                <a:solidFill>
                  <a:srgbClr val="000000"/>
                </a:solidFill>
                <a:uFillTx/>
              </a:defRPr>
            </a:pPr>
            <a:endParaRPr sz="1200">
              <a:solidFill>
                <a:srgbClr val="F27C3A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664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893" y="326747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5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4656" y="298172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4166" y="1720932"/>
            <a:ext cx="1221235" cy="1221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4062" y="189739"/>
            <a:ext cx="1689879" cy="1689878"/>
          </a:xfrm>
          <a:prstGeom prst="rect">
            <a:avLst/>
          </a:prstGeom>
          <a:ln w="12700">
            <a:miter lim="400000"/>
          </a:ln>
        </p:spPr>
      </p:pic>
      <p:sp>
        <p:nvSpPr>
          <p:cNvPr id="1668" name="Shape 1668"/>
          <p:cNvSpPr/>
          <p:nvPr/>
        </p:nvSpPr>
        <p:spPr>
          <a:xfrm>
            <a:off x="7587462" y="3512199"/>
            <a:ext cx="1660099" cy="859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2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200"/>
              <a:t>Once failed, Canary VMs are kept for troubleshooting purposes.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99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99"/>
                            </p:stCondLst>
                            <p:childTnLst>
                              <p:par>
                                <p:cTn id="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99"/>
                            </p:stCondLst>
                            <p:childTnLst>
                              <p:par>
                                <p:cTn id="12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99"/>
                            </p:stCondLst>
                            <p:childTnLst>
                              <p:par>
                                <p:cTn id="15" presetID="9" presetClass="entr" presetSubtype="0" fill="hold" grpId="4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99"/>
                            </p:stCondLst>
                            <p:childTnLst>
                              <p:par>
                                <p:cTn id="19" presetID="9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3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5" grpId="3" animBg="1" advAuto="0"/>
      <p:bldP spid="1650" grpId="2" animBg="1" advAuto="0"/>
      <p:bldP spid="1663" grpId="1" animBg="1" advAuto="0"/>
      <p:bldP spid="1664" grpId="5" animBg="1" advAuto="0"/>
      <p:bldP spid="1665" grpId="4" animBg="1" advAuto="0"/>
      <p:bldP spid="1666" grpId="6" animBg="1" advAuto="0"/>
      <p:bldP spid="1668" grpId="7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671" name="Shape 1671"/>
          <p:cNvSpPr>
            <a:spLocks noGrp="1"/>
          </p:cNvSpPr>
          <p:nvPr>
            <p:ph type="title" idx="4294967295"/>
          </p:nvPr>
        </p:nvSpPr>
        <p:spPr>
          <a:xfrm>
            <a:off x="224221" y="7695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How do canary deployments work</a:t>
            </a:r>
          </a:p>
        </p:txBody>
      </p:sp>
      <p:sp>
        <p:nvSpPr>
          <p:cNvPr id="1672" name="Shape 1672"/>
          <p:cNvSpPr/>
          <p:nvPr/>
        </p:nvSpPr>
        <p:spPr>
          <a:xfrm>
            <a:off x="325360" y="1283945"/>
            <a:ext cx="932318" cy="17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825500">
              <a:defRPr sz="9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900" b="1" cap="small">
                <a:solidFill>
                  <a:srgbClr val="53585F"/>
                </a:solidFill>
              </a:rPr>
              <a:t># of Canaries: 2</a:t>
            </a:r>
          </a:p>
        </p:txBody>
      </p:sp>
      <p:sp>
        <p:nvSpPr>
          <p:cNvPr id="1673" name="Shape 1673"/>
          <p:cNvSpPr/>
          <p:nvPr/>
        </p:nvSpPr>
        <p:spPr>
          <a:xfrm>
            <a:off x="340929" y="1545256"/>
            <a:ext cx="905472" cy="17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825500">
              <a:defRPr sz="9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900" b="1" cap="small">
                <a:solidFill>
                  <a:srgbClr val="53585F"/>
                </a:solidFill>
              </a:rPr>
              <a:t>Max in Flight: 2</a:t>
            </a:r>
          </a:p>
        </p:txBody>
      </p:sp>
      <p:sp>
        <p:nvSpPr>
          <p:cNvPr id="1674" name="Shape 1674"/>
          <p:cNvSpPr/>
          <p:nvPr/>
        </p:nvSpPr>
        <p:spPr>
          <a:xfrm>
            <a:off x="323455" y="1022633"/>
            <a:ext cx="546131" cy="17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825500">
              <a:defRPr sz="9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900" b="1" cap="small">
                <a:solidFill>
                  <a:srgbClr val="53585F"/>
                </a:solidFill>
              </a:rPr>
              <a:t>Example:</a:t>
            </a:r>
          </a:p>
        </p:txBody>
      </p:sp>
      <p:pic>
        <p:nvPicPr>
          <p:cNvPr id="1675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380" y="2651886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6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099" y="2805488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7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818" y="295909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8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537" y="3112692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9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256" y="3266294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0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804" y="2368494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1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523" y="2522097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2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242" y="2675699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3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6961" y="2829301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4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2680" y="2982903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5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5877867" y="2663792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6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133586" y="2817394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7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389305" y="2970996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8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645023" y="3124598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9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900743" y="327820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0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5881291" y="2380401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1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137010" y="2534003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2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392728" y="2687605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3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648448" y="2841207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4" name="image10.png" descr="ICON_VM_basic_label_Q308"/>
          <p:cNvPicPr/>
          <p:nvPr/>
        </p:nvPicPr>
        <p:blipFill>
          <a:blip r:embed="rId2">
            <a:alphaModFix amt="22208"/>
            <a:extLst/>
          </a:blip>
          <a:stretch>
            <a:fillRect/>
          </a:stretch>
        </p:blipFill>
        <p:spPr>
          <a:xfrm>
            <a:off x="6904166" y="2994809"/>
            <a:ext cx="478472" cy="560814"/>
          </a:xfrm>
          <a:prstGeom prst="rect">
            <a:avLst/>
          </a:prstGeom>
          <a:ln w="12700">
            <a:miter lim="400000"/>
          </a:ln>
        </p:spPr>
      </p:pic>
      <p:sp>
        <p:nvSpPr>
          <p:cNvPr id="1695" name="Shape 1695"/>
          <p:cNvSpPr/>
          <p:nvPr/>
        </p:nvSpPr>
        <p:spPr>
          <a:xfrm>
            <a:off x="1949934" y="3996473"/>
            <a:ext cx="343978" cy="215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825500">
              <a:defRPr sz="12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small">
                <a:solidFill>
                  <a:srgbClr val="53585F"/>
                </a:solidFill>
              </a:rPr>
              <a:t>v1.1</a:t>
            </a:r>
          </a:p>
        </p:txBody>
      </p:sp>
      <p:sp>
        <p:nvSpPr>
          <p:cNvPr id="1696" name="Shape 1696"/>
          <p:cNvSpPr/>
          <p:nvPr/>
        </p:nvSpPr>
        <p:spPr>
          <a:xfrm>
            <a:off x="6308615" y="3996473"/>
            <a:ext cx="343977" cy="215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825500">
              <a:defRPr sz="1200" b="1" cap="small"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small">
                <a:solidFill>
                  <a:srgbClr val="53585F"/>
                </a:solidFill>
              </a:rPr>
              <a:t>v1.2</a:t>
            </a:r>
          </a:p>
        </p:txBody>
      </p:sp>
      <p:sp>
        <p:nvSpPr>
          <p:cNvPr id="1697" name="Shape 1697"/>
          <p:cNvSpPr/>
          <p:nvPr/>
        </p:nvSpPr>
        <p:spPr>
          <a:xfrm>
            <a:off x="4339836" y="3128294"/>
            <a:ext cx="687360" cy="706978"/>
          </a:xfrm>
          <a:prstGeom prst="rect">
            <a:avLst/>
          </a:prstGeom>
          <a:solidFill>
            <a:srgbClr val="FFFFFF">
              <a:alpha val="9970"/>
            </a:srgb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/>
          <a:lstStyle/>
          <a:p>
            <a:pPr lvl="0" algn="ctr" defTabSz="825500">
              <a:defRPr>
                <a:solidFill>
                  <a:srgbClr val="000000"/>
                </a:solidFill>
                <a:uFillTx/>
              </a:defRPr>
            </a:pPr>
            <a:endParaRPr sz="1200">
              <a:solidFill>
                <a:srgbClr val="F27C3A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698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893" y="326747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9" name="image10.png" descr="ICON_VM_basic_label_Q3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4656" y="2981720"/>
            <a:ext cx="478472" cy="5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4166" y="1720932"/>
            <a:ext cx="1221235" cy="1221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4062" y="189739"/>
            <a:ext cx="1689879" cy="1689878"/>
          </a:xfrm>
          <a:prstGeom prst="rect">
            <a:avLst/>
          </a:prstGeom>
          <a:ln w="12700">
            <a:miter lim="400000"/>
          </a:ln>
        </p:spPr>
      </p:pic>
      <p:sp>
        <p:nvSpPr>
          <p:cNvPr id="1702" name="Shape 1702"/>
          <p:cNvSpPr/>
          <p:nvPr/>
        </p:nvSpPr>
        <p:spPr>
          <a:xfrm>
            <a:off x="4239429" y="3849154"/>
            <a:ext cx="1660099" cy="75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1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00"/>
              <a:t>Once failed, Canary VMs are kept for troubleshooting purposes.</a:t>
            </a:r>
          </a:p>
        </p:txBody>
      </p:sp>
      <p:pic>
        <p:nvPicPr>
          <p:cNvPr id="1703" name="Picture 1702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4022147" y="3349109"/>
            <a:ext cx="1158225" cy="889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704" name="Picture 1703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13500000">
            <a:off x="4083646" y="3409518"/>
            <a:ext cx="1035227" cy="889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8" dur="1000" fill="hold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grpId="5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750"/>
                            </p:stCondLst>
                            <p:childTnLst>
                              <p:par>
                                <p:cTn id="34" presetID="23" presetClass="entr" presetSubtype="3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8" grpId="6" animBg="1" advAuto="0"/>
      <p:bldP spid="1699" grpId="5" animBg="1" advAuto="0"/>
      <p:bldP spid="1700" grpId="7" animBg="1" advAuto="0"/>
      <p:bldP spid="1702" grpId="8" animBg="1" advAuto="0"/>
      <p:bldP spid="1703" grpId="1" animBg="1" advAuto="0"/>
      <p:bldP spid="1703" grpId="3" animBg="1" advAuto="0"/>
      <p:bldP spid="1704" grpId="2" animBg="1" advAuto="0"/>
      <p:bldP spid="1704" grpId="4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>
            <a:spLocks noGrp="1"/>
          </p:cNvSpPr>
          <p:nvPr>
            <p:ph type="title" idx="4294967295"/>
          </p:nvPr>
        </p:nvSpPr>
        <p:spPr>
          <a:xfrm>
            <a:off x="1819361" y="1543054"/>
            <a:ext cx="5160528" cy="1404674"/>
          </a:xfrm>
          <a:prstGeom prst="rect">
            <a:avLst/>
          </a:prstGeom>
        </p:spPr>
        <p:txBody>
          <a:bodyPr/>
          <a:lstStyle/>
          <a:p>
            <a:pPr lvl="5" algn="ctr">
              <a:lnSpc>
                <a:spcPct val="10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Review: </a:t>
            </a:r>
          </a:p>
          <a:p>
            <a:pPr lvl="5" algn="ctr">
              <a:lnSpc>
                <a:spcPct val="10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BOSH and High Availability</a:t>
            </a:r>
          </a:p>
        </p:txBody>
      </p:sp>
      <p:sp>
        <p:nvSpPr>
          <p:cNvPr id="1707" name="Shape 17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slow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710" name="Shape 1710"/>
          <p:cNvSpPr>
            <a:spLocks noGrp="1"/>
          </p:cNvSpPr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711" name="Shape 1711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71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713" name="Shape 1713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Application Instance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Platform Processes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Platform VMs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Availability Zones</a:t>
            </a:r>
          </a:p>
        </p:txBody>
      </p:sp>
    </p:spTree>
  </p:cSld>
  <p:clrMapOvr>
    <a:masterClrMapping/>
  </p:clrMapOvr>
  <p:transition xmlns:p14="http://schemas.microsoft.com/office/powerpoint/2010/main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Shape 17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55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716" name="Shape 1716"/>
          <p:cNvSpPr>
            <a:spLocks noGrp="1"/>
          </p:cNvSpPr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717" name="Shape 1717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71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719" name="Shape 1719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Application Instance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Platform Processes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Platform VMs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Availability Zones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722" name="Shape 1722"/>
          <p:cNvSpPr>
            <a:spLocks noGrp="1"/>
          </p:cNvSpPr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App Instance HA</a:t>
            </a:r>
          </a:p>
        </p:txBody>
      </p:sp>
      <p:grpSp>
        <p:nvGrpSpPr>
          <p:cNvPr id="1725" name="Group 1725"/>
          <p:cNvGrpSpPr/>
          <p:nvPr/>
        </p:nvGrpSpPr>
        <p:grpSpPr>
          <a:xfrm>
            <a:off x="1417077" y="1258363"/>
            <a:ext cx="2361553" cy="387175"/>
            <a:chOff x="0" y="0"/>
            <a:chExt cx="2361551" cy="387174"/>
          </a:xfrm>
        </p:grpSpPr>
        <p:sp>
          <p:nvSpPr>
            <p:cNvPr id="1723" name="Shape 1723"/>
            <p:cNvSpPr/>
            <p:nvPr/>
          </p:nvSpPr>
          <p:spPr>
            <a:xfrm>
              <a:off x="0" y="0"/>
              <a:ext cx="2361552" cy="387175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Blobstore</a:t>
              </a: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40591" y="85728"/>
              <a:ext cx="206830" cy="21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1728" name="Group 1728"/>
          <p:cNvGrpSpPr/>
          <p:nvPr/>
        </p:nvGrpSpPr>
        <p:grpSpPr>
          <a:xfrm>
            <a:off x="660334" y="1154733"/>
            <a:ext cx="334496" cy="3209959"/>
            <a:chOff x="0" y="0"/>
            <a:chExt cx="334494" cy="3209957"/>
          </a:xfrm>
        </p:grpSpPr>
        <p:sp>
          <p:nvSpPr>
            <p:cNvPr id="1726" name="Shape 1726"/>
            <p:cNvSpPr/>
            <p:nvPr/>
          </p:nvSpPr>
          <p:spPr>
            <a:xfrm rot="16200000">
              <a:off x="-1437732" y="1437731"/>
              <a:ext cx="3209959" cy="334496"/>
            </a:xfrm>
            <a:prstGeom prst="roundRect">
              <a:avLst>
                <a:gd name="adj" fmla="val 13079"/>
              </a:avLst>
            </a:prstGeom>
            <a:solidFill>
              <a:srgbClr val="5E5E5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Router</a:t>
              </a:r>
            </a:p>
          </p:txBody>
        </p:sp>
        <p:pic>
          <p:nvPicPr>
            <p:cNvPr id="1727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67347" y="2919950"/>
              <a:ext cx="207809" cy="20781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729" name="Shape 1729"/>
          <p:cNvSpPr/>
          <p:nvPr/>
        </p:nvSpPr>
        <p:spPr>
          <a:xfrm>
            <a:off x="4028605" y="1281290"/>
            <a:ext cx="2361552" cy="364248"/>
          </a:xfrm>
          <a:prstGeom prst="roundRect">
            <a:avLst>
              <a:gd name="adj" fmla="val 1385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Cloud Controller</a:t>
            </a:r>
          </a:p>
        </p:txBody>
      </p:sp>
      <p:pic>
        <p:nvPicPr>
          <p:cNvPr id="173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7197" y="1326364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1731" name="Shape 1731"/>
          <p:cNvSpPr/>
          <p:nvPr/>
        </p:nvSpPr>
        <p:spPr>
          <a:xfrm>
            <a:off x="1260954" y="3320090"/>
            <a:ext cx="1595448" cy="917754"/>
          </a:xfrm>
          <a:prstGeom prst="roundRect">
            <a:avLst>
              <a:gd name="adj" fmla="val 553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DEA</a:t>
            </a:r>
          </a:p>
        </p:txBody>
      </p:sp>
      <p:pic>
        <p:nvPicPr>
          <p:cNvPr id="1732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9546" y="3358190"/>
            <a:ext cx="241301" cy="228601"/>
          </a:xfrm>
          <a:prstGeom prst="rect">
            <a:avLst/>
          </a:prstGeom>
          <a:ln w="3175">
            <a:miter lim="400000"/>
          </a:ln>
        </p:spPr>
      </p:pic>
      <p:pic>
        <p:nvPicPr>
          <p:cNvPr id="1733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53916" y="1305900"/>
            <a:ext cx="165101" cy="241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4" name="Shape 1734"/>
          <p:cNvSpPr/>
          <p:nvPr/>
        </p:nvSpPr>
        <p:spPr>
          <a:xfrm>
            <a:off x="2597853" y="2100037"/>
            <a:ext cx="2633632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Messaging (NATS)</a:t>
            </a:r>
          </a:p>
        </p:txBody>
      </p:sp>
      <p:pic>
        <p:nvPicPr>
          <p:cNvPr id="1735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50548" y="2186289"/>
            <a:ext cx="266701" cy="215901"/>
          </a:xfrm>
          <a:prstGeom prst="rect">
            <a:avLst/>
          </a:prstGeom>
          <a:ln w="3175">
            <a:miter lim="400000"/>
          </a:ln>
        </p:spPr>
      </p:pic>
      <p:sp>
        <p:nvSpPr>
          <p:cNvPr id="1736" name="Shape 1736"/>
          <p:cNvSpPr/>
          <p:nvPr/>
        </p:nvSpPr>
        <p:spPr>
          <a:xfrm>
            <a:off x="3105893" y="3320090"/>
            <a:ext cx="1595449" cy="917754"/>
          </a:xfrm>
          <a:prstGeom prst="roundRect">
            <a:avLst>
              <a:gd name="adj" fmla="val 553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DEA</a:t>
            </a:r>
          </a:p>
        </p:txBody>
      </p:sp>
      <p:pic>
        <p:nvPicPr>
          <p:cNvPr id="173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4485" y="3358190"/>
            <a:ext cx="241301" cy="228601"/>
          </a:xfrm>
          <a:prstGeom prst="rect">
            <a:avLst/>
          </a:prstGeom>
          <a:ln w="3175">
            <a:miter lim="400000"/>
          </a:ln>
        </p:spPr>
      </p:pic>
      <p:sp>
        <p:nvSpPr>
          <p:cNvPr id="1738" name="Shape 1738"/>
          <p:cNvSpPr/>
          <p:nvPr/>
        </p:nvSpPr>
        <p:spPr>
          <a:xfrm>
            <a:off x="4959809" y="3320090"/>
            <a:ext cx="1595449" cy="917754"/>
          </a:xfrm>
          <a:prstGeom prst="roundRect">
            <a:avLst>
              <a:gd name="adj" fmla="val 5535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DEA</a:t>
            </a:r>
          </a:p>
        </p:txBody>
      </p:sp>
      <p:pic>
        <p:nvPicPr>
          <p:cNvPr id="1739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8401" y="3358190"/>
            <a:ext cx="241301" cy="228601"/>
          </a:xfrm>
          <a:prstGeom prst="rect">
            <a:avLst/>
          </a:prstGeom>
          <a:ln w="3175">
            <a:miter lim="400000"/>
          </a:ln>
        </p:spPr>
      </p:pic>
      <p:sp>
        <p:nvSpPr>
          <p:cNvPr id="1740" name="Shape 1740"/>
          <p:cNvSpPr/>
          <p:nvPr/>
        </p:nvSpPr>
        <p:spPr>
          <a:xfrm>
            <a:off x="419963" y="1006211"/>
            <a:ext cx="8061305" cy="3473572"/>
          </a:xfrm>
          <a:prstGeom prst="roundRect">
            <a:avLst>
              <a:gd name="adj" fmla="val 1462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41" name="Shape 1741"/>
          <p:cNvSpPr/>
          <p:nvPr/>
        </p:nvSpPr>
        <p:spPr>
          <a:xfrm>
            <a:off x="7160985" y="4165874"/>
            <a:ext cx="96619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Runtime</a:t>
            </a:r>
          </a:p>
        </p:txBody>
      </p:sp>
      <p:sp>
        <p:nvSpPr>
          <p:cNvPr id="1772" name="Shape 1772"/>
          <p:cNvSpPr/>
          <p:nvPr/>
        </p:nvSpPr>
        <p:spPr>
          <a:xfrm>
            <a:off x="3778483" y="1457133"/>
            <a:ext cx="250123" cy="1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773" name="Shape 1773"/>
          <p:cNvSpPr/>
          <p:nvPr/>
        </p:nvSpPr>
        <p:spPr>
          <a:xfrm>
            <a:off x="4243425" y="1657488"/>
            <a:ext cx="139523" cy="43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744" name="Shape 1744"/>
          <p:cNvSpPr/>
          <p:nvPr/>
        </p:nvSpPr>
        <p:spPr>
          <a:xfrm flipV="1">
            <a:off x="2031553" y="2501141"/>
            <a:ext cx="824849" cy="824849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45" name="Shape 1745"/>
          <p:cNvSpPr/>
          <p:nvPr/>
        </p:nvSpPr>
        <p:spPr>
          <a:xfrm flipH="1" flipV="1">
            <a:off x="1011462" y="2268903"/>
            <a:ext cx="1586392" cy="1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cxnSp>
        <p:nvCxnSpPr>
          <p:cNvPr id="1746" name="Connector 1746"/>
          <p:cNvCxnSpPr>
            <a:stCxn id="1736" idx="0"/>
            <a:endCxn id="1734" idx="0"/>
          </p:cNvCxnSpPr>
          <p:nvPr/>
        </p:nvCxnSpPr>
        <p:spPr>
          <a:xfrm flipV="1">
            <a:off x="3903617" y="2294239"/>
            <a:ext cx="11053" cy="1484729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1747" name="Shape 1747"/>
          <p:cNvSpPr/>
          <p:nvPr/>
        </p:nvSpPr>
        <p:spPr>
          <a:xfrm>
            <a:off x="5893576" y="2096018"/>
            <a:ext cx="2361552" cy="364248"/>
          </a:xfrm>
          <a:prstGeom prst="roundRect">
            <a:avLst>
              <a:gd name="adj" fmla="val 1385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Health Manager</a:t>
            </a:r>
          </a:p>
        </p:txBody>
      </p:sp>
      <p:pic>
        <p:nvPicPr>
          <p:cNvPr id="1748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17539" y="2168050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1749" name="Shape 1749"/>
          <p:cNvSpPr/>
          <p:nvPr/>
        </p:nvSpPr>
        <p:spPr>
          <a:xfrm flipH="1" flipV="1">
            <a:off x="4884950" y="2510808"/>
            <a:ext cx="641997" cy="667606"/>
          </a:xfrm>
          <a:prstGeom prst="line">
            <a:avLst/>
          </a:prstGeom>
          <a:ln w="19050"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50" name="Shape 1750"/>
          <p:cNvSpPr/>
          <p:nvPr/>
        </p:nvSpPr>
        <p:spPr>
          <a:xfrm>
            <a:off x="5231484" y="2412161"/>
            <a:ext cx="752599" cy="763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19050">
            <a:solidFill>
              <a:srgbClr val="FFFFFF"/>
            </a:solidFill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00685D"/>
                </a:solidFill>
                <a:uFillTx/>
              </a:defRPr>
            </a:pPr>
            <a:endParaRPr/>
          </a:p>
        </p:txBody>
      </p:sp>
      <p:sp>
        <p:nvSpPr>
          <p:cNvPr id="1751" name="Shape 1751"/>
          <p:cNvSpPr/>
          <p:nvPr/>
        </p:nvSpPr>
        <p:spPr>
          <a:xfrm>
            <a:off x="5231484" y="2268903"/>
            <a:ext cx="662093" cy="1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52" name="Shape 1752"/>
          <p:cNvSpPr/>
          <p:nvPr/>
        </p:nvSpPr>
        <p:spPr>
          <a:xfrm rot="18900000">
            <a:off x="3451003" y="1345447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753" name="Shape 1753"/>
          <p:cNvSpPr/>
          <p:nvPr/>
        </p:nvSpPr>
        <p:spPr>
          <a:xfrm rot="5400000">
            <a:off x="5570430" y="3388854"/>
            <a:ext cx="382604" cy="978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" y="2320"/>
                </a:moveTo>
                <a:lnTo>
                  <a:pt x="20220" y="2320"/>
                </a:lnTo>
                <a:lnTo>
                  <a:pt x="20220" y="717"/>
                </a:lnTo>
                <a:lnTo>
                  <a:pt x="1380" y="717"/>
                </a:lnTo>
                <a:close/>
                <a:moveTo>
                  <a:pt x="1380" y="4641"/>
                </a:moveTo>
                <a:lnTo>
                  <a:pt x="20220" y="4641"/>
                </a:lnTo>
                <a:lnTo>
                  <a:pt x="20220" y="3037"/>
                </a:lnTo>
                <a:lnTo>
                  <a:pt x="1380" y="3037"/>
                </a:lnTo>
                <a:close/>
                <a:moveTo>
                  <a:pt x="1380" y="6961"/>
                </a:moveTo>
                <a:lnTo>
                  <a:pt x="20220" y="6961"/>
                </a:lnTo>
                <a:lnTo>
                  <a:pt x="20220" y="5358"/>
                </a:lnTo>
                <a:lnTo>
                  <a:pt x="1380" y="5358"/>
                </a:lnTo>
                <a:close/>
                <a:moveTo>
                  <a:pt x="1380" y="9281"/>
                </a:moveTo>
                <a:lnTo>
                  <a:pt x="20220" y="9281"/>
                </a:lnTo>
                <a:lnTo>
                  <a:pt x="20220" y="7678"/>
                </a:lnTo>
                <a:lnTo>
                  <a:pt x="1380" y="7678"/>
                </a:lnTo>
                <a:close/>
                <a:moveTo>
                  <a:pt x="1380" y="11602"/>
                </a:moveTo>
                <a:lnTo>
                  <a:pt x="20220" y="11602"/>
                </a:lnTo>
                <a:lnTo>
                  <a:pt x="20220" y="9998"/>
                </a:lnTo>
                <a:lnTo>
                  <a:pt x="1380" y="9998"/>
                </a:lnTo>
                <a:close/>
                <a:moveTo>
                  <a:pt x="1380" y="13922"/>
                </a:moveTo>
                <a:lnTo>
                  <a:pt x="20220" y="13922"/>
                </a:lnTo>
                <a:lnTo>
                  <a:pt x="20220" y="12319"/>
                </a:lnTo>
                <a:lnTo>
                  <a:pt x="1380" y="12319"/>
                </a:lnTo>
                <a:close/>
                <a:moveTo>
                  <a:pt x="1380" y="16242"/>
                </a:moveTo>
                <a:lnTo>
                  <a:pt x="20220" y="16242"/>
                </a:lnTo>
                <a:lnTo>
                  <a:pt x="20220" y="14639"/>
                </a:lnTo>
                <a:lnTo>
                  <a:pt x="1380" y="14639"/>
                </a:lnTo>
                <a:close/>
                <a:moveTo>
                  <a:pt x="1380" y="18562"/>
                </a:moveTo>
                <a:lnTo>
                  <a:pt x="20220" y="18562"/>
                </a:lnTo>
                <a:lnTo>
                  <a:pt x="20220" y="16959"/>
                </a:lnTo>
                <a:lnTo>
                  <a:pt x="1380" y="16959"/>
                </a:lnTo>
                <a:close/>
                <a:moveTo>
                  <a:pt x="1380" y="20883"/>
                </a:moveTo>
                <a:lnTo>
                  <a:pt x="20220" y="20883"/>
                </a:lnTo>
                <a:lnTo>
                  <a:pt x="20220" y="19280"/>
                </a:lnTo>
                <a:lnTo>
                  <a:pt x="1380" y="19280"/>
                </a:lnTo>
                <a:close/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20565" y="21600"/>
                </a:lnTo>
                <a:lnTo>
                  <a:pt x="20565" y="21600"/>
                </a:lnTo>
                <a:lnTo>
                  <a:pt x="345" y="21600"/>
                </a:lnTo>
                <a:lnTo>
                  <a:pt x="345" y="216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754" name="Shape 1754"/>
          <p:cNvSpPr/>
          <p:nvPr/>
        </p:nvSpPr>
        <p:spPr>
          <a:xfrm>
            <a:off x="6089629" y="3760527"/>
            <a:ext cx="177449" cy="226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5"/>
                </a:moveTo>
                <a:cubicBezTo>
                  <a:pt x="9309" y="10615"/>
                  <a:pt x="8100" y="11561"/>
                  <a:pt x="8100" y="12728"/>
                </a:cubicBezTo>
                <a:cubicBezTo>
                  <a:pt x="8100" y="13666"/>
                  <a:pt x="8879" y="14461"/>
                  <a:pt x="9969" y="14711"/>
                </a:cubicBezTo>
                <a:lnTo>
                  <a:pt x="9969" y="18845"/>
                </a:lnTo>
                <a:cubicBezTo>
                  <a:pt x="9969" y="19205"/>
                  <a:pt x="10341" y="19496"/>
                  <a:pt x="10800" y="19496"/>
                </a:cubicBezTo>
                <a:cubicBezTo>
                  <a:pt x="11259" y="19496"/>
                  <a:pt x="11631" y="19205"/>
                  <a:pt x="11631" y="18845"/>
                </a:cubicBezTo>
                <a:lnTo>
                  <a:pt x="11631" y="14711"/>
                </a:lnTo>
                <a:cubicBezTo>
                  <a:pt x="12721" y="14461"/>
                  <a:pt x="13500" y="13666"/>
                  <a:pt x="13500" y="12728"/>
                </a:cubicBezTo>
                <a:cubicBezTo>
                  <a:pt x="13500" y="11561"/>
                  <a:pt x="12291" y="10615"/>
                  <a:pt x="10800" y="10615"/>
                </a:cubicBezTo>
                <a:close/>
                <a:moveTo>
                  <a:pt x="10800" y="2911"/>
                </a:moveTo>
                <a:cubicBezTo>
                  <a:pt x="8542" y="2911"/>
                  <a:pt x="6712" y="4344"/>
                  <a:pt x="6712" y="6111"/>
                </a:cubicBezTo>
                <a:lnTo>
                  <a:pt x="6712" y="6111"/>
                </a:lnTo>
                <a:lnTo>
                  <a:pt x="6706" y="6111"/>
                </a:lnTo>
                <a:lnTo>
                  <a:pt x="6706" y="9188"/>
                </a:lnTo>
                <a:lnTo>
                  <a:pt x="14894" y="9188"/>
                </a:lnTo>
                <a:lnTo>
                  <a:pt x="14894" y="6111"/>
                </a:lnTo>
                <a:lnTo>
                  <a:pt x="14888" y="6111"/>
                </a:lnTo>
                <a:cubicBezTo>
                  <a:pt x="14888" y="6111"/>
                  <a:pt x="14888" y="6111"/>
                  <a:pt x="14888" y="6111"/>
                </a:cubicBezTo>
                <a:cubicBezTo>
                  <a:pt x="14888" y="4344"/>
                  <a:pt x="13058" y="2911"/>
                  <a:pt x="10800" y="2911"/>
                </a:cubicBezTo>
                <a:close/>
                <a:moveTo>
                  <a:pt x="10800" y="0"/>
                </a:moveTo>
                <a:cubicBezTo>
                  <a:pt x="14973" y="0"/>
                  <a:pt x="18355" y="2648"/>
                  <a:pt x="18355" y="5915"/>
                </a:cubicBezTo>
                <a:lnTo>
                  <a:pt x="18355" y="9188"/>
                </a:lnTo>
                <a:lnTo>
                  <a:pt x="18958" y="9188"/>
                </a:lnTo>
                <a:cubicBezTo>
                  <a:pt x="20417" y="9188"/>
                  <a:pt x="21600" y="10114"/>
                  <a:pt x="21600" y="11257"/>
                </a:cubicBezTo>
                <a:lnTo>
                  <a:pt x="21600" y="19531"/>
                </a:lnTo>
                <a:cubicBezTo>
                  <a:pt x="21600" y="20674"/>
                  <a:pt x="20417" y="21600"/>
                  <a:pt x="18958" y="21600"/>
                </a:cubicBezTo>
                <a:lnTo>
                  <a:pt x="2642" y="21600"/>
                </a:lnTo>
                <a:cubicBezTo>
                  <a:pt x="1183" y="21600"/>
                  <a:pt x="0" y="20674"/>
                  <a:pt x="0" y="19531"/>
                </a:cubicBezTo>
                <a:lnTo>
                  <a:pt x="0" y="11257"/>
                </a:lnTo>
                <a:cubicBezTo>
                  <a:pt x="0" y="10114"/>
                  <a:pt x="1183" y="9188"/>
                  <a:pt x="2642" y="9188"/>
                </a:cubicBezTo>
                <a:lnTo>
                  <a:pt x="3245" y="9188"/>
                </a:lnTo>
                <a:lnTo>
                  <a:pt x="3245" y="5915"/>
                </a:lnTo>
                <a:cubicBezTo>
                  <a:pt x="3245" y="2648"/>
                  <a:pt x="6627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grpSp>
        <p:nvGrpSpPr>
          <p:cNvPr id="1757" name="Group 1757"/>
          <p:cNvGrpSpPr/>
          <p:nvPr/>
        </p:nvGrpSpPr>
        <p:grpSpPr>
          <a:xfrm>
            <a:off x="7594964" y="1711763"/>
            <a:ext cx="838111" cy="390062"/>
            <a:chOff x="0" y="0"/>
            <a:chExt cx="838110" cy="390061"/>
          </a:xfrm>
        </p:grpSpPr>
        <p:sp>
          <p:nvSpPr>
            <p:cNvPr id="1755" name="Shape 1755"/>
            <p:cNvSpPr/>
            <p:nvPr/>
          </p:nvSpPr>
          <p:spPr>
            <a:xfrm>
              <a:off x="279605" y="0"/>
              <a:ext cx="329448" cy="219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54" y="19356"/>
                  </a:moveTo>
                  <a:cubicBezTo>
                    <a:pt x="3764" y="19356"/>
                    <a:pt x="3611" y="19586"/>
                    <a:pt x="3611" y="19870"/>
                  </a:cubicBezTo>
                  <a:cubicBezTo>
                    <a:pt x="3611" y="20154"/>
                    <a:pt x="3764" y="20384"/>
                    <a:pt x="3954" y="20384"/>
                  </a:cubicBezTo>
                  <a:lnTo>
                    <a:pt x="6327" y="20384"/>
                  </a:lnTo>
                  <a:cubicBezTo>
                    <a:pt x="6516" y="20384"/>
                    <a:pt x="6670" y="20154"/>
                    <a:pt x="6670" y="19870"/>
                  </a:cubicBezTo>
                  <a:lnTo>
                    <a:pt x="6670" y="19870"/>
                  </a:lnTo>
                  <a:cubicBezTo>
                    <a:pt x="6670" y="19586"/>
                    <a:pt x="6516" y="19356"/>
                    <a:pt x="6327" y="19356"/>
                  </a:cubicBezTo>
                  <a:close/>
                  <a:moveTo>
                    <a:pt x="3954" y="17101"/>
                  </a:moveTo>
                  <a:cubicBezTo>
                    <a:pt x="3764" y="17101"/>
                    <a:pt x="3611" y="17331"/>
                    <a:pt x="3611" y="17615"/>
                  </a:cubicBezTo>
                  <a:cubicBezTo>
                    <a:pt x="3611" y="17899"/>
                    <a:pt x="3764" y="18129"/>
                    <a:pt x="3954" y="18129"/>
                  </a:cubicBezTo>
                  <a:lnTo>
                    <a:pt x="12463" y="18129"/>
                  </a:lnTo>
                  <a:cubicBezTo>
                    <a:pt x="12653" y="18129"/>
                    <a:pt x="12806" y="17899"/>
                    <a:pt x="12806" y="17615"/>
                  </a:cubicBezTo>
                  <a:lnTo>
                    <a:pt x="12806" y="17615"/>
                  </a:lnTo>
                  <a:cubicBezTo>
                    <a:pt x="12806" y="17331"/>
                    <a:pt x="12653" y="17101"/>
                    <a:pt x="12463" y="17101"/>
                  </a:cubicBezTo>
                  <a:close/>
                  <a:moveTo>
                    <a:pt x="3954" y="14846"/>
                  </a:moveTo>
                  <a:cubicBezTo>
                    <a:pt x="3764" y="14846"/>
                    <a:pt x="3611" y="15076"/>
                    <a:pt x="3611" y="15360"/>
                  </a:cubicBezTo>
                  <a:cubicBezTo>
                    <a:pt x="3611" y="15644"/>
                    <a:pt x="3764" y="15874"/>
                    <a:pt x="3954" y="15874"/>
                  </a:cubicBezTo>
                  <a:lnTo>
                    <a:pt x="12463" y="15874"/>
                  </a:lnTo>
                  <a:cubicBezTo>
                    <a:pt x="12653" y="15874"/>
                    <a:pt x="12806" y="15644"/>
                    <a:pt x="12806" y="15360"/>
                  </a:cubicBezTo>
                  <a:lnTo>
                    <a:pt x="12806" y="15360"/>
                  </a:lnTo>
                  <a:cubicBezTo>
                    <a:pt x="12806" y="15076"/>
                    <a:pt x="12653" y="14846"/>
                    <a:pt x="12463" y="14846"/>
                  </a:cubicBezTo>
                  <a:close/>
                  <a:moveTo>
                    <a:pt x="10848" y="0"/>
                  </a:moveTo>
                  <a:lnTo>
                    <a:pt x="20715" y="0"/>
                  </a:lnTo>
                  <a:cubicBezTo>
                    <a:pt x="21204" y="0"/>
                    <a:pt x="21600" y="595"/>
                    <a:pt x="21600" y="1328"/>
                  </a:cubicBezTo>
                  <a:lnTo>
                    <a:pt x="21600" y="6642"/>
                  </a:lnTo>
                  <a:cubicBezTo>
                    <a:pt x="21600" y="7376"/>
                    <a:pt x="21204" y="7971"/>
                    <a:pt x="20715" y="7971"/>
                  </a:cubicBezTo>
                  <a:lnTo>
                    <a:pt x="15716" y="7971"/>
                  </a:lnTo>
                  <a:cubicBezTo>
                    <a:pt x="15333" y="10831"/>
                    <a:pt x="10265" y="11563"/>
                    <a:pt x="10201" y="13629"/>
                  </a:cubicBezTo>
                  <a:lnTo>
                    <a:pt x="15532" y="13629"/>
                  </a:lnTo>
                  <a:cubicBezTo>
                    <a:pt x="16021" y="13629"/>
                    <a:pt x="16417" y="14224"/>
                    <a:pt x="16417" y="14958"/>
                  </a:cubicBezTo>
                  <a:lnTo>
                    <a:pt x="16417" y="20272"/>
                  </a:lnTo>
                  <a:cubicBezTo>
                    <a:pt x="16417" y="21005"/>
                    <a:pt x="16021" y="21600"/>
                    <a:pt x="15532" y="21600"/>
                  </a:cubicBezTo>
                  <a:lnTo>
                    <a:pt x="885" y="21600"/>
                  </a:lnTo>
                  <a:cubicBezTo>
                    <a:pt x="396" y="21600"/>
                    <a:pt x="0" y="21005"/>
                    <a:pt x="0" y="20272"/>
                  </a:cubicBezTo>
                  <a:lnTo>
                    <a:pt x="0" y="14958"/>
                  </a:lnTo>
                  <a:cubicBezTo>
                    <a:pt x="0" y="14224"/>
                    <a:pt x="396" y="13629"/>
                    <a:pt x="885" y="13629"/>
                  </a:cubicBezTo>
                  <a:lnTo>
                    <a:pt x="7693" y="13629"/>
                  </a:lnTo>
                  <a:cubicBezTo>
                    <a:pt x="7828" y="10255"/>
                    <a:pt x="12581" y="10035"/>
                    <a:pt x="13182" y="7971"/>
                  </a:cubicBezTo>
                  <a:lnTo>
                    <a:pt x="10848" y="7971"/>
                  </a:lnTo>
                  <a:cubicBezTo>
                    <a:pt x="10359" y="7971"/>
                    <a:pt x="9962" y="7376"/>
                    <a:pt x="9962" y="6642"/>
                  </a:cubicBezTo>
                  <a:lnTo>
                    <a:pt x="9962" y="1328"/>
                  </a:lnTo>
                  <a:cubicBezTo>
                    <a:pt x="9962" y="595"/>
                    <a:pt x="10359" y="0"/>
                    <a:pt x="10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-1" y="163076"/>
              <a:ext cx="838112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uFillTx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000" b="1">
                  <a:solidFill>
                    <a:srgbClr val="FFFFFF"/>
                  </a:solidFill>
                </a:rPr>
                <a:t>Actual State</a:t>
              </a:r>
            </a:p>
          </p:txBody>
        </p:sp>
      </p:grpSp>
      <p:sp>
        <p:nvSpPr>
          <p:cNvPr id="1758" name="Shape 1758"/>
          <p:cNvSpPr/>
          <p:nvPr/>
        </p:nvSpPr>
        <p:spPr>
          <a:xfrm flipH="1" flipV="1">
            <a:off x="6213580" y="1658237"/>
            <a:ext cx="461942" cy="423843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59" name="Shape 1759"/>
          <p:cNvSpPr/>
          <p:nvPr/>
        </p:nvSpPr>
        <p:spPr>
          <a:xfrm flipH="1" flipV="1">
            <a:off x="6014441" y="1663707"/>
            <a:ext cx="461942" cy="423843"/>
          </a:xfrm>
          <a:prstGeom prst="line">
            <a:avLst/>
          </a:prstGeom>
          <a:ln w="19050">
            <a:solidFill>
              <a:srgbClr val="535353"/>
            </a:solidFill>
            <a:head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60" name="Shape 1760"/>
          <p:cNvSpPr/>
          <p:nvPr/>
        </p:nvSpPr>
        <p:spPr>
          <a:xfrm flipH="1" flipV="1">
            <a:off x="5782686" y="1677429"/>
            <a:ext cx="461942" cy="423843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61" name="Shape 1761"/>
          <p:cNvSpPr/>
          <p:nvPr/>
        </p:nvSpPr>
        <p:spPr>
          <a:xfrm rot="18900000">
            <a:off x="1952842" y="3792929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762" name="Shape 1762"/>
          <p:cNvSpPr/>
          <p:nvPr/>
        </p:nvSpPr>
        <p:spPr>
          <a:xfrm rot="5400000">
            <a:off x="1856693" y="3388854"/>
            <a:ext cx="382604" cy="978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" y="2320"/>
                </a:moveTo>
                <a:lnTo>
                  <a:pt x="20220" y="2320"/>
                </a:lnTo>
                <a:lnTo>
                  <a:pt x="20220" y="717"/>
                </a:lnTo>
                <a:lnTo>
                  <a:pt x="1380" y="717"/>
                </a:lnTo>
                <a:close/>
                <a:moveTo>
                  <a:pt x="1380" y="4641"/>
                </a:moveTo>
                <a:lnTo>
                  <a:pt x="20220" y="4641"/>
                </a:lnTo>
                <a:lnTo>
                  <a:pt x="20220" y="3037"/>
                </a:lnTo>
                <a:lnTo>
                  <a:pt x="1380" y="3037"/>
                </a:lnTo>
                <a:close/>
                <a:moveTo>
                  <a:pt x="1380" y="6961"/>
                </a:moveTo>
                <a:lnTo>
                  <a:pt x="20220" y="6961"/>
                </a:lnTo>
                <a:lnTo>
                  <a:pt x="20220" y="5358"/>
                </a:lnTo>
                <a:lnTo>
                  <a:pt x="1380" y="5358"/>
                </a:lnTo>
                <a:close/>
                <a:moveTo>
                  <a:pt x="1380" y="9281"/>
                </a:moveTo>
                <a:lnTo>
                  <a:pt x="20220" y="9281"/>
                </a:lnTo>
                <a:lnTo>
                  <a:pt x="20220" y="7678"/>
                </a:lnTo>
                <a:lnTo>
                  <a:pt x="1380" y="7678"/>
                </a:lnTo>
                <a:close/>
                <a:moveTo>
                  <a:pt x="1380" y="11602"/>
                </a:moveTo>
                <a:lnTo>
                  <a:pt x="20220" y="11602"/>
                </a:lnTo>
                <a:lnTo>
                  <a:pt x="20220" y="9998"/>
                </a:lnTo>
                <a:lnTo>
                  <a:pt x="1380" y="9998"/>
                </a:lnTo>
                <a:close/>
                <a:moveTo>
                  <a:pt x="1380" y="13922"/>
                </a:moveTo>
                <a:lnTo>
                  <a:pt x="20220" y="13922"/>
                </a:lnTo>
                <a:lnTo>
                  <a:pt x="20220" y="12319"/>
                </a:lnTo>
                <a:lnTo>
                  <a:pt x="1380" y="12319"/>
                </a:lnTo>
                <a:close/>
                <a:moveTo>
                  <a:pt x="1380" y="16242"/>
                </a:moveTo>
                <a:lnTo>
                  <a:pt x="20220" y="16242"/>
                </a:lnTo>
                <a:lnTo>
                  <a:pt x="20220" y="14639"/>
                </a:lnTo>
                <a:lnTo>
                  <a:pt x="1380" y="14639"/>
                </a:lnTo>
                <a:close/>
                <a:moveTo>
                  <a:pt x="1380" y="18562"/>
                </a:moveTo>
                <a:lnTo>
                  <a:pt x="20220" y="18562"/>
                </a:lnTo>
                <a:lnTo>
                  <a:pt x="20220" y="16959"/>
                </a:lnTo>
                <a:lnTo>
                  <a:pt x="1380" y="16959"/>
                </a:lnTo>
                <a:close/>
                <a:moveTo>
                  <a:pt x="1380" y="20883"/>
                </a:moveTo>
                <a:lnTo>
                  <a:pt x="20220" y="20883"/>
                </a:lnTo>
                <a:lnTo>
                  <a:pt x="20220" y="19280"/>
                </a:lnTo>
                <a:lnTo>
                  <a:pt x="1380" y="19280"/>
                </a:lnTo>
                <a:close/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20565" y="21600"/>
                </a:lnTo>
                <a:lnTo>
                  <a:pt x="20565" y="21600"/>
                </a:lnTo>
                <a:lnTo>
                  <a:pt x="345" y="21600"/>
                </a:lnTo>
                <a:lnTo>
                  <a:pt x="345" y="216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grpSp>
        <p:nvGrpSpPr>
          <p:cNvPr id="1766" name="Group 1766"/>
          <p:cNvGrpSpPr/>
          <p:nvPr/>
        </p:nvGrpSpPr>
        <p:grpSpPr>
          <a:xfrm>
            <a:off x="3391975" y="3686888"/>
            <a:ext cx="1000039" cy="382604"/>
            <a:chOff x="0" y="0"/>
            <a:chExt cx="1000037" cy="382603"/>
          </a:xfrm>
        </p:grpSpPr>
        <p:sp>
          <p:nvSpPr>
            <p:cNvPr id="1763" name="Shape 1763"/>
            <p:cNvSpPr/>
            <p:nvPr/>
          </p:nvSpPr>
          <p:spPr>
            <a:xfrm rot="18900000">
              <a:off x="394182" y="106041"/>
              <a:ext cx="190952" cy="190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45"/>
                  </a:moveTo>
                  <a:cubicBezTo>
                    <a:pt x="0" y="8165"/>
                    <a:pt x="3875" y="4290"/>
                    <a:pt x="8655" y="4290"/>
                  </a:cubicBezTo>
                  <a:cubicBezTo>
                    <a:pt x="12970" y="4290"/>
                    <a:pt x="17285" y="2860"/>
                    <a:pt x="21600" y="0"/>
                  </a:cubicBezTo>
                  <a:cubicBezTo>
                    <a:pt x="18740" y="4315"/>
                    <a:pt x="17310" y="8630"/>
                    <a:pt x="17310" y="12945"/>
                  </a:cubicBezTo>
                  <a:cubicBezTo>
                    <a:pt x="17310" y="17725"/>
                    <a:pt x="13435" y="21600"/>
                    <a:pt x="8655" y="21600"/>
                  </a:cubicBezTo>
                  <a:cubicBezTo>
                    <a:pt x="3875" y="21600"/>
                    <a:pt x="0" y="17725"/>
                    <a:pt x="0" y="1294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 rot="5400000">
              <a:off x="298034" y="-298034"/>
              <a:ext cx="382604" cy="97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2320"/>
                  </a:moveTo>
                  <a:lnTo>
                    <a:pt x="20220" y="2320"/>
                  </a:lnTo>
                  <a:lnTo>
                    <a:pt x="20220" y="717"/>
                  </a:lnTo>
                  <a:lnTo>
                    <a:pt x="1380" y="717"/>
                  </a:lnTo>
                  <a:close/>
                  <a:moveTo>
                    <a:pt x="1380" y="4641"/>
                  </a:moveTo>
                  <a:lnTo>
                    <a:pt x="20220" y="4641"/>
                  </a:lnTo>
                  <a:lnTo>
                    <a:pt x="20220" y="3037"/>
                  </a:lnTo>
                  <a:lnTo>
                    <a:pt x="1380" y="3037"/>
                  </a:lnTo>
                  <a:close/>
                  <a:moveTo>
                    <a:pt x="1380" y="6961"/>
                  </a:moveTo>
                  <a:lnTo>
                    <a:pt x="20220" y="6961"/>
                  </a:lnTo>
                  <a:lnTo>
                    <a:pt x="20220" y="5358"/>
                  </a:lnTo>
                  <a:lnTo>
                    <a:pt x="1380" y="5358"/>
                  </a:lnTo>
                  <a:close/>
                  <a:moveTo>
                    <a:pt x="1380" y="9281"/>
                  </a:moveTo>
                  <a:lnTo>
                    <a:pt x="20220" y="9281"/>
                  </a:lnTo>
                  <a:lnTo>
                    <a:pt x="20220" y="7678"/>
                  </a:lnTo>
                  <a:lnTo>
                    <a:pt x="1380" y="7678"/>
                  </a:lnTo>
                  <a:close/>
                  <a:moveTo>
                    <a:pt x="1380" y="11602"/>
                  </a:moveTo>
                  <a:lnTo>
                    <a:pt x="20220" y="11602"/>
                  </a:lnTo>
                  <a:lnTo>
                    <a:pt x="20220" y="9998"/>
                  </a:lnTo>
                  <a:lnTo>
                    <a:pt x="1380" y="9998"/>
                  </a:lnTo>
                  <a:close/>
                  <a:moveTo>
                    <a:pt x="1380" y="13922"/>
                  </a:moveTo>
                  <a:lnTo>
                    <a:pt x="20220" y="13922"/>
                  </a:lnTo>
                  <a:lnTo>
                    <a:pt x="20220" y="12319"/>
                  </a:lnTo>
                  <a:lnTo>
                    <a:pt x="1380" y="12319"/>
                  </a:lnTo>
                  <a:close/>
                  <a:moveTo>
                    <a:pt x="1380" y="16242"/>
                  </a:moveTo>
                  <a:lnTo>
                    <a:pt x="20220" y="16242"/>
                  </a:lnTo>
                  <a:lnTo>
                    <a:pt x="20220" y="14639"/>
                  </a:lnTo>
                  <a:lnTo>
                    <a:pt x="1380" y="14639"/>
                  </a:lnTo>
                  <a:close/>
                  <a:moveTo>
                    <a:pt x="1380" y="18562"/>
                  </a:moveTo>
                  <a:lnTo>
                    <a:pt x="20220" y="18562"/>
                  </a:lnTo>
                  <a:lnTo>
                    <a:pt x="20220" y="16959"/>
                  </a:lnTo>
                  <a:lnTo>
                    <a:pt x="1380" y="16959"/>
                  </a:lnTo>
                  <a:close/>
                  <a:moveTo>
                    <a:pt x="1380" y="20883"/>
                  </a:moveTo>
                  <a:lnTo>
                    <a:pt x="20220" y="20883"/>
                  </a:lnTo>
                  <a:lnTo>
                    <a:pt x="20220" y="19280"/>
                  </a:lnTo>
                  <a:lnTo>
                    <a:pt x="1380" y="19280"/>
                  </a:lnTo>
                  <a:close/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20565" y="21600"/>
                  </a:lnTo>
                  <a:lnTo>
                    <a:pt x="20565" y="21600"/>
                  </a:lnTo>
                  <a:lnTo>
                    <a:pt x="345" y="21600"/>
                  </a:lnTo>
                  <a:lnTo>
                    <a:pt x="345" y="216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822590" y="70982"/>
              <a:ext cx="177449" cy="22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615"/>
                  </a:moveTo>
                  <a:cubicBezTo>
                    <a:pt x="9309" y="10615"/>
                    <a:pt x="8100" y="11561"/>
                    <a:pt x="8100" y="12728"/>
                  </a:cubicBezTo>
                  <a:cubicBezTo>
                    <a:pt x="8100" y="13666"/>
                    <a:pt x="8879" y="14461"/>
                    <a:pt x="9969" y="14711"/>
                  </a:cubicBezTo>
                  <a:lnTo>
                    <a:pt x="9969" y="18845"/>
                  </a:lnTo>
                  <a:cubicBezTo>
                    <a:pt x="9969" y="19205"/>
                    <a:pt x="10341" y="19496"/>
                    <a:pt x="10800" y="19496"/>
                  </a:cubicBezTo>
                  <a:cubicBezTo>
                    <a:pt x="11259" y="19496"/>
                    <a:pt x="11631" y="19205"/>
                    <a:pt x="11631" y="18845"/>
                  </a:cubicBezTo>
                  <a:lnTo>
                    <a:pt x="11631" y="14711"/>
                  </a:lnTo>
                  <a:cubicBezTo>
                    <a:pt x="12721" y="14461"/>
                    <a:pt x="13500" y="13666"/>
                    <a:pt x="13500" y="12728"/>
                  </a:cubicBezTo>
                  <a:cubicBezTo>
                    <a:pt x="13500" y="11561"/>
                    <a:pt x="12291" y="10615"/>
                    <a:pt x="10800" y="10615"/>
                  </a:cubicBezTo>
                  <a:close/>
                  <a:moveTo>
                    <a:pt x="10800" y="2911"/>
                  </a:moveTo>
                  <a:cubicBezTo>
                    <a:pt x="8542" y="2911"/>
                    <a:pt x="6712" y="4344"/>
                    <a:pt x="6712" y="6111"/>
                  </a:cubicBezTo>
                  <a:lnTo>
                    <a:pt x="6712" y="6111"/>
                  </a:lnTo>
                  <a:lnTo>
                    <a:pt x="6706" y="6111"/>
                  </a:lnTo>
                  <a:lnTo>
                    <a:pt x="6706" y="9188"/>
                  </a:lnTo>
                  <a:lnTo>
                    <a:pt x="14894" y="9188"/>
                  </a:lnTo>
                  <a:lnTo>
                    <a:pt x="14894" y="6111"/>
                  </a:lnTo>
                  <a:lnTo>
                    <a:pt x="14888" y="6111"/>
                  </a:lnTo>
                  <a:cubicBezTo>
                    <a:pt x="14888" y="6111"/>
                    <a:pt x="14888" y="6111"/>
                    <a:pt x="14888" y="6111"/>
                  </a:cubicBezTo>
                  <a:cubicBezTo>
                    <a:pt x="14888" y="4344"/>
                    <a:pt x="13058" y="2911"/>
                    <a:pt x="10800" y="2911"/>
                  </a:cubicBezTo>
                  <a:close/>
                  <a:moveTo>
                    <a:pt x="10800" y="0"/>
                  </a:moveTo>
                  <a:cubicBezTo>
                    <a:pt x="14973" y="0"/>
                    <a:pt x="18355" y="2648"/>
                    <a:pt x="18355" y="5915"/>
                  </a:cubicBezTo>
                  <a:lnTo>
                    <a:pt x="18355" y="9188"/>
                  </a:lnTo>
                  <a:lnTo>
                    <a:pt x="18958" y="9188"/>
                  </a:lnTo>
                  <a:cubicBezTo>
                    <a:pt x="20417" y="9188"/>
                    <a:pt x="21600" y="10114"/>
                    <a:pt x="21600" y="11257"/>
                  </a:cubicBezTo>
                  <a:lnTo>
                    <a:pt x="21600" y="19531"/>
                  </a:lnTo>
                  <a:cubicBezTo>
                    <a:pt x="21600" y="20674"/>
                    <a:pt x="20417" y="21600"/>
                    <a:pt x="18958" y="21600"/>
                  </a:cubicBezTo>
                  <a:lnTo>
                    <a:pt x="2642" y="21600"/>
                  </a:lnTo>
                  <a:cubicBezTo>
                    <a:pt x="1183" y="21600"/>
                    <a:pt x="0" y="20674"/>
                    <a:pt x="0" y="19531"/>
                  </a:cubicBezTo>
                  <a:lnTo>
                    <a:pt x="0" y="11257"/>
                  </a:lnTo>
                  <a:cubicBezTo>
                    <a:pt x="0" y="10114"/>
                    <a:pt x="1183" y="9188"/>
                    <a:pt x="2642" y="9188"/>
                  </a:cubicBezTo>
                  <a:lnTo>
                    <a:pt x="3245" y="9188"/>
                  </a:lnTo>
                  <a:lnTo>
                    <a:pt x="3245" y="5915"/>
                  </a:lnTo>
                  <a:cubicBezTo>
                    <a:pt x="3245" y="2648"/>
                    <a:pt x="662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sp>
        <p:nvSpPr>
          <p:cNvPr id="1767" name="Shape 1767"/>
          <p:cNvSpPr/>
          <p:nvPr/>
        </p:nvSpPr>
        <p:spPr>
          <a:xfrm>
            <a:off x="2381249" y="3757871"/>
            <a:ext cx="177449" cy="226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5"/>
                </a:moveTo>
                <a:cubicBezTo>
                  <a:pt x="9309" y="10615"/>
                  <a:pt x="8100" y="11561"/>
                  <a:pt x="8100" y="12728"/>
                </a:cubicBezTo>
                <a:cubicBezTo>
                  <a:pt x="8100" y="13666"/>
                  <a:pt x="8879" y="14461"/>
                  <a:pt x="9969" y="14711"/>
                </a:cubicBezTo>
                <a:lnTo>
                  <a:pt x="9969" y="18845"/>
                </a:lnTo>
                <a:cubicBezTo>
                  <a:pt x="9969" y="19205"/>
                  <a:pt x="10341" y="19496"/>
                  <a:pt x="10800" y="19496"/>
                </a:cubicBezTo>
                <a:cubicBezTo>
                  <a:pt x="11259" y="19496"/>
                  <a:pt x="11631" y="19205"/>
                  <a:pt x="11631" y="18845"/>
                </a:cubicBezTo>
                <a:lnTo>
                  <a:pt x="11631" y="14711"/>
                </a:lnTo>
                <a:cubicBezTo>
                  <a:pt x="12721" y="14461"/>
                  <a:pt x="13500" y="13666"/>
                  <a:pt x="13500" y="12728"/>
                </a:cubicBezTo>
                <a:cubicBezTo>
                  <a:pt x="13500" y="11561"/>
                  <a:pt x="12291" y="10615"/>
                  <a:pt x="10800" y="10615"/>
                </a:cubicBezTo>
                <a:close/>
                <a:moveTo>
                  <a:pt x="10800" y="2911"/>
                </a:moveTo>
                <a:cubicBezTo>
                  <a:pt x="8542" y="2911"/>
                  <a:pt x="6712" y="4344"/>
                  <a:pt x="6712" y="6111"/>
                </a:cubicBezTo>
                <a:lnTo>
                  <a:pt x="6712" y="6111"/>
                </a:lnTo>
                <a:lnTo>
                  <a:pt x="6706" y="6111"/>
                </a:lnTo>
                <a:lnTo>
                  <a:pt x="6706" y="9188"/>
                </a:lnTo>
                <a:lnTo>
                  <a:pt x="14894" y="9188"/>
                </a:lnTo>
                <a:lnTo>
                  <a:pt x="14894" y="6111"/>
                </a:lnTo>
                <a:lnTo>
                  <a:pt x="14888" y="6111"/>
                </a:lnTo>
                <a:cubicBezTo>
                  <a:pt x="14888" y="6111"/>
                  <a:pt x="14888" y="6111"/>
                  <a:pt x="14888" y="6111"/>
                </a:cubicBezTo>
                <a:cubicBezTo>
                  <a:pt x="14888" y="4344"/>
                  <a:pt x="13058" y="2911"/>
                  <a:pt x="10800" y="2911"/>
                </a:cubicBezTo>
                <a:close/>
                <a:moveTo>
                  <a:pt x="10800" y="0"/>
                </a:moveTo>
                <a:cubicBezTo>
                  <a:pt x="14973" y="0"/>
                  <a:pt x="18355" y="2648"/>
                  <a:pt x="18355" y="5915"/>
                </a:cubicBezTo>
                <a:lnTo>
                  <a:pt x="18355" y="9188"/>
                </a:lnTo>
                <a:lnTo>
                  <a:pt x="18958" y="9188"/>
                </a:lnTo>
                <a:cubicBezTo>
                  <a:pt x="20417" y="9188"/>
                  <a:pt x="21600" y="10114"/>
                  <a:pt x="21600" y="11257"/>
                </a:cubicBezTo>
                <a:lnTo>
                  <a:pt x="21600" y="19531"/>
                </a:lnTo>
                <a:cubicBezTo>
                  <a:pt x="21600" y="20674"/>
                  <a:pt x="20417" y="21600"/>
                  <a:pt x="18958" y="21600"/>
                </a:cubicBezTo>
                <a:lnTo>
                  <a:pt x="2642" y="21600"/>
                </a:lnTo>
                <a:cubicBezTo>
                  <a:pt x="1183" y="21600"/>
                  <a:pt x="0" y="20674"/>
                  <a:pt x="0" y="19531"/>
                </a:cubicBezTo>
                <a:lnTo>
                  <a:pt x="0" y="11257"/>
                </a:lnTo>
                <a:cubicBezTo>
                  <a:pt x="0" y="10114"/>
                  <a:pt x="1183" y="9188"/>
                  <a:pt x="2642" y="9188"/>
                </a:cubicBezTo>
                <a:lnTo>
                  <a:pt x="3245" y="9188"/>
                </a:lnTo>
                <a:lnTo>
                  <a:pt x="3245" y="5915"/>
                </a:lnTo>
                <a:cubicBezTo>
                  <a:pt x="3245" y="2648"/>
                  <a:pt x="6627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768" name="Shape 1768"/>
          <p:cNvSpPr/>
          <p:nvPr/>
        </p:nvSpPr>
        <p:spPr>
          <a:xfrm flipH="1" flipV="1">
            <a:off x="5111624" y="2510808"/>
            <a:ext cx="827150" cy="827151"/>
          </a:xfrm>
          <a:prstGeom prst="line">
            <a:avLst/>
          </a:prstGeom>
          <a:ln w="1905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69" name="Shape 1769"/>
          <p:cNvSpPr/>
          <p:nvPr/>
        </p:nvSpPr>
        <p:spPr>
          <a:xfrm flipH="1" flipV="1">
            <a:off x="4228056" y="4090599"/>
            <a:ext cx="265113" cy="265112"/>
          </a:xfrm>
          <a:prstGeom prst="line">
            <a:avLst/>
          </a:prstGeom>
          <a:ln w="38100">
            <a:solidFill>
              <a:srgbClr val="F27C3A"/>
            </a:solidFill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770" name="droppedImage.png"/>
          <p:cNvPicPr/>
          <p:nvPr/>
        </p:nvPicPr>
        <p:blipFill>
          <a:blip r:embed="rId8">
            <a:extLst/>
          </a:blip>
          <a:srcRect l="3267" t="13725" r="13071" b="40958"/>
          <a:stretch>
            <a:fillRect/>
          </a:stretch>
        </p:blipFill>
        <p:spPr>
          <a:xfrm>
            <a:off x="7212652" y="3578138"/>
            <a:ext cx="984868" cy="533470"/>
          </a:xfrm>
          <a:prstGeom prst="rect">
            <a:avLst/>
          </a:prstGeom>
          <a:ln w="3175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771" name="Shape 1771"/>
          <p:cNvSpPr/>
          <p:nvPr/>
        </p:nvSpPr>
        <p:spPr>
          <a:xfrm>
            <a:off x="7197839" y="4082570"/>
            <a:ext cx="114396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Cloud Foundry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xit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700" fill="hold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3" grpId="12" animBg="1" advAuto="0"/>
      <p:bldP spid="1744" grpId="4" animBg="1" advAuto="0"/>
      <p:bldP spid="1745" grpId="17" animBg="1" advAuto="0"/>
      <p:bldP spid="1746" grpId="5" animBg="1" advAuto="0"/>
      <p:bldP spid="1749" grpId="6" animBg="1" advAuto="0"/>
      <p:bldP spid="1750" grpId="13" animBg="1" advAuto="0"/>
      <p:bldP spid="1751" grpId="7" animBg="1" advAuto="0"/>
      <p:bldP spid="1753" grpId="14" animBg="1" advAuto="0"/>
      <p:bldP spid="1754" grpId="15" animBg="1" advAuto="0"/>
      <p:bldP spid="1757" grpId="8" animBg="1" advAuto="0"/>
      <p:bldP spid="1758" grpId="9" animBg="1" advAuto="0"/>
      <p:bldP spid="1759" grpId="10" animBg="1" advAuto="0"/>
      <p:bldP spid="1760" grpId="11" animBg="1" advAuto="0"/>
      <p:bldP spid="1766" grpId="3" animBg="1" advAuto="0"/>
      <p:bldP spid="1768" grpId="16" animBg="1" advAuto="0"/>
      <p:bldP spid="1769" grpId="1" animBg="1" advAuto="0"/>
      <p:bldP spid="1769" grpId="2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776" name="Shape 1776"/>
          <p:cNvSpPr>
            <a:spLocks noGrp="1"/>
          </p:cNvSpPr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777" name="Shape 1777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77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9" name="Shape 1779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Application Instance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Platform Processes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Platform VMs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Availability Zones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Shape 1781"/>
          <p:cNvSpPr/>
          <p:nvPr/>
        </p:nvSpPr>
        <p:spPr>
          <a:xfrm>
            <a:off x="5528863" y="916964"/>
            <a:ext cx="2428885" cy="3522898"/>
          </a:xfrm>
          <a:prstGeom prst="roundRect">
            <a:avLst>
              <a:gd name="adj" fmla="val 2091"/>
            </a:avLst>
          </a:prstGeom>
          <a:solidFill>
            <a:srgbClr val="A7A7A7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r"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</a:p>
        </p:txBody>
      </p:sp>
      <p:sp>
        <p:nvSpPr>
          <p:cNvPr id="1782" name="Shape 17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783" name="Shape 1783"/>
          <p:cNvSpPr>
            <a:spLocks noGrp="1"/>
          </p:cNvSpPr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Processes HA</a:t>
            </a:r>
          </a:p>
        </p:txBody>
      </p:sp>
      <p:sp>
        <p:nvSpPr>
          <p:cNvPr id="1784" name="Shape 1784"/>
          <p:cNvSpPr/>
          <p:nvPr/>
        </p:nvSpPr>
        <p:spPr>
          <a:xfrm>
            <a:off x="431093" y="929664"/>
            <a:ext cx="4928452" cy="3497498"/>
          </a:xfrm>
          <a:prstGeom prst="roundRect">
            <a:avLst>
              <a:gd name="adj" fmla="val 1452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85" name="Shape 1785"/>
          <p:cNvSpPr/>
          <p:nvPr/>
        </p:nvSpPr>
        <p:spPr>
          <a:xfrm flipV="1">
            <a:off x="1867564" y="2305968"/>
            <a:ext cx="202249" cy="202249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86" name="Shape 1786"/>
          <p:cNvSpPr/>
          <p:nvPr/>
        </p:nvSpPr>
        <p:spPr>
          <a:xfrm>
            <a:off x="1863275" y="1750507"/>
            <a:ext cx="193359" cy="193360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87" name="Shape 1787"/>
          <p:cNvSpPr/>
          <p:nvPr/>
        </p:nvSpPr>
        <p:spPr>
          <a:xfrm>
            <a:off x="540052" y="2399372"/>
            <a:ext cx="1451971" cy="387175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Blobstore</a:t>
            </a:r>
          </a:p>
        </p:txBody>
      </p:sp>
      <p:sp>
        <p:nvSpPr>
          <p:cNvPr id="1788" name="Shape 1788"/>
          <p:cNvSpPr/>
          <p:nvPr/>
        </p:nvSpPr>
        <p:spPr>
          <a:xfrm>
            <a:off x="589683" y="2485100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789" name="Shape 1789"/>
          <p:cNvSpPr/>
          <p:nvPr/>
        </p:nvSpPr>
        <p:spPr>
          <a:xfrm>
            <a:off x="4625590" y="956502"/>
            <a:ext cx="701752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7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BOSH</a:t>
            </a:r>
          </a:p>
        </p:txBody>
      </p:sp>
      <p:sp>
        <p:nvSpPr>
          <p:cNvPr id="1790" name="Shape 1790"/>
          <p:cNvSpPr/>
          <p:nvPr/>
        </p:nvSpPr>
        <p:spPr>
          <a:xfrm>
            <a:off x="614214" y="3579604"/>
            <a:ext cx="1303646" cy="631429"/>
          </a:xfrm>
          <a:prstGeom prst="roundRect">
            <a:avLst>
              <a:gd name="adj" fmla="val 799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Health 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Monitor</a:t>
            </a:r>
          </a:p>
        </p:txBody>
      </p:sp>
      <p:pic>
        <p:nvPicPr>
          <p:cNvPr id="17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981" y="3758781"/>
            <a:ext cx="241301" cy="227106"/>
          </a:xfrm>
          <a:prstGeom prst="rect">
            <a:avLst/>
          </a:prstGeom>
          <a:ln w="3175">
            <a:miter lim="400000"/>
          </a:ln>
        </p:spPr>
      </p:pic>
      <p:sp>
        <p:nvSpPr>
          <p:cNvPr id="1792" name="Shape 1792"/>
          <p:cNvSpPr/>
          <p:nvPr/>
        </p:nvSpPr>
        <p:spPr>
          <a:xfrm>
            <a:off x="540052" y="1508753"/>
            <a:ext cx="1451971" cy="387175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DB</a:t>
            </a:r>
          </a:p>
        </p:txBody>
      </p:sp>
      <p:sp>
        <p:nvSpPr>
          <p:cNvPr id="1793" name="Shape 1793"/>
          <p:cNvSpPr/>
          <p:nvPr/>
        </p:nvSpPr>
        <p:spPr>
          <a:xfrm>
            <a:off x="589683" y="1568869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794" name="Shape 1794"/>
          <p:cNvSpPr/>
          <p:nvPr/>
        </p:nvSpPr>
        <p:spPr>
          <a:xfrm>
            <a:off x="5668000" y="2922938"/>
            <a:ext cx="2199589" cy="682399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795" name="Shape 1795"/>
          <p:cNvSpPr/>
          <p:nvPr/>
        </p:nvSpPr>
        <p:spPr>
          <a:xfrm>
            <a:off x="5744722" y="2975323"/>
            <a:ext cx="2046145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Messaging</a:t>
            </a:r>
          </a:p>
        </p:txBody>
      </p:sp>
      <p:pic>
        <p:nvPicPr>
          <p:cNvPr id="1796" name="image10.png" descr="ICON_VM_basic_label_Q30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796" y="3063086"/>
            <a:ext cx="404363" cy="473951"/>
          </a:xfrm>
          <a:prstGeom prst="rect">
            <a:avLst/>
          </a:prstGeom>
          <a:ln w="12700">
            <a:miter lim="400000"/>
          </a:ln>
        </p:spPr>
      </p:pic>
      <p:sp>
        <p:nvSpPr>
          <p:cNvPr id="1797" name="Shape 1797"/>
          <p:cNvSpPr/>
          <p:nvPr/>
        </p:nvSpPr>
        <p:spPr>
          <a:xfrm rot="11254553">
            <a:off x="4202664" y="3166784"/>
            <a:ext cx="202002" cy="17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7" h="20870" extrusionOk="0">
                <a:moveTo>
                  <a:pt x="5461" y="14219"/>
                </a:moveTo>
                <a:cubicBezTo>
                  <a:pt x="6370" y="14080"/>
                  <a:pt x="7008" y="13119"/>
                  <a:pt x="6887" y="12073"/>
                </a:cubicBezTo>
                <a:cubicBezTo>
                  <a:pt x="6766" y="11027"/>
                  <a:pt x="5932" y="10292"/>
                  <a:pt x="5024" y="10431"/>
                </a:cubicBezTo>
                <a:cubicBezTo>
                  <a:pt x="4115" y="10570"/>
                  <a:pt x="3477" y="11531"/>
                  <a:pt x="3598" y="12577"/>
                </a:cubicBezTo>
                <a:cubicBezTo>
                  <a:pt x="3719" y="13623"/>
                  <a:pt x="4553" y="14358"/>
                  <a:pt x="5461" y="14219"/>
                </a:cubicBezTo>
                <a:close/>
                <a:moveTo>
                  <a:pt x="10425" y="13459"/>
                </a:moveTo>
                <a:cubicBezTo>
                  <a:pt x="11333" y="13320"/>
                  <a:pt x="11971" y="12359"/>
                  <a:pt x="11851" y="11313"/>
                </a:cubicBezTo>
                <a:cubicBezTo>
                  <a:pt x="11730" y="10267"/>
                  <a:pt x="10896" y="9532"/>
                  <a:pt x="9987" y="9671"/>
                </a:cubicBezTo>
                <a:cubicBezTo>
                  <a:pt x="9079" y="9810"/>
                  <a:pt x="8441" y="10771"/>
                  <a:pt x="8561" y="11817"/>
                </a:cubicBezTo>
                <a:cubicBezTo>
                  <a:pt x="8682" y="12863"/>
                  <a:pt x="9516" y="13598"/>
                  <a:pt x="10425" y="13459"/>
                </a:cubicBezTo>
                <a:close/>
                <a:moveTo>
                  <a:pt x="15388" y="12698"/>
                </a:moveTo>
                <a:cubicBezTo>
                  <a:pt x="16297" y="12559"/>
                  <a:pt x="16935" y="11599"/>
                  <a:pt x="16814" y="10553"/>
                </a:cubicBezTo>
                <a:cubicBezTo>
                  <a:pt x="16693" y="9507"/>
                  <a:pt x="15859" y="8771"/>
                  <a:pt x="14951" y="8911"/>
                </a:cubicBezTo>
                <a:cubicBezTo>
                  <a:pt x="14043" y="9050"/>
                  <a:pt x="13404" y="10010"/>
                  <a:pt x="13525" y="11056"/>
                </a:cubicBezTo>
                <a:cubicBezTo>
                  <a:pt x="13646" y="12102"/>
                  <a:pt x="14480" y="12838"/>
                  <a:pt x="15388" y="12698"/>
                </a:cubicBezTo>
                <a:close/>
                <a:moveTo>
                  <a:pt x="11333" y="20736"/>
                </a:moveTo>
                <a:cubicBezTo>
                  <a:pt x="5692" y="21600"/>
                  <a:pt x="644" y="18177"/>
                  <a:pt x="56" y="13092"/>
                </a:cubicBezTo>
                <a:cubicBezTo>
                  <a:pt x="-531" y="8006"/>
                  <a:pt x="3565" y="3182"/>
                  <a:pt x="9205" y="2319"/>
                </a:cubicBezTo>
                <a:cubicBezTo>
                  <a:pt x="10331" y="2146"/>
                  <a:pt x="11433" y="2144"/>
                  <a:pt x="12475" y="2337"/>
                </a:cubicBezTo>
                <a:cubicBezTo>
                  <a:pt x="14907" y="2290"/>
                  <a:pt x="17337" y="1504"/>
                  <a:pt x="19768" y="0"/>
                </a:cubicBezTo>
                <a:cubicBezTo>
                  <a:pt x="19085" y="1758"/>
                  <a:pt x="18589" y="3515"/>
                  <a:pt x="18297" y="5277"/>
                </a:cubicBezTo>
                <a:cubicBezTo>
                  <a:pt x="19489" y="6533"/>
                  <a:pt x="20271" y="8142"/>
                  <a:pt x="20482" y="9963"/>
                </a:cubicBezTo>
                <a:cubicBezTo>
                  <a:pt x="21069" y="15049"/>
                  <a:pt x="16973" y="19872"/>
                  <a:pt x="11333" y="207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798" name="Shape 1798"/>
          <p:cNvSpPr/>
          <p:nvPr/>
        </p:nvSpPr>
        <p:spPr>
          <a:xfrm>
            <a:off x="5668001" y="2162281"/>
            <a:ext cx="2199588" cy="682399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799" name="Shape 1799"/>
          <p:cNvSpPr/>
          <p:nvPr/>
        </p:nvSpPr>
        <p:spPr>
          <a:xfrm>
            <a:off x="5748325" y="2223190"/>
            <a:ext cx="1852673" cy="17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Health Manager</a:t>
            </a:r>
          </a:p>
        </p:txBody>
      </p:sp>
      <p:pic>
        <p:nvPicPr>
          <p:cNvPr id="1800" name="image10.png" descr="ICON_VM_basic_label_Q30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796" y="2266505"/>
            <a:ext cx="404363" cy="473951"/>
          </a:xfrm>
          <a:prstGeom prst="rect">
            <a:avLst/>
          </a:prstGeom>
          <a:ln w="12700">
            <a:miter lim="400000"/>
          </a:ln>
        </p:spPr>
      </p:pic>
      <p:sp>
        <p:nvSpPr>
          <p:cNvPr id="1801" name="Shape 1801"/>
          <p:cNvSpPr/>
          <p:nvPr/>
        </p:nvSpPr>
        <p:spPr>
          <a:xfrm>
            <a:off x="6787493" y="3738723"/>
            <a:ext cx="589238" cy="22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Target VM</a:t>
            </a:r>
          </a:p>
        </p:txBody>
      </p:sp>
      <p:sp>
        <p:nvSpPr>
          <p:cNvPr id="1802" name="Shape 1802"/>
          <p:cNvSpPr/>
          <p:nvPr/>
        </p:nvSpPr>
        <p:spPr>
          <a:xfrm>
            <a:off x="4210208" y="3484831"/>
            <a:ext cx="188325" cy="162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657" h="15999" extrusionOk="0">
                <a:moveTo>
                  <a:pt x="5328" y="3849"/>
                </a:moveTo>
                <a:cubicBezTo>
                  <a:pt x="7532" y="-5601"/>
                  <a:pt x="16128" y="3849"/>
                  <a:pt x="5328" y="15999"/>
                </a:cubicBezTo>
                <a:cubicBezTo>
                  <a:pt x="-5472" y="3849"/>
                  <a:pt x="3124" y="-5601"/>
                  <a:pt x="5328" y="384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803" name="Shape 1803"/>
          <p:cNvSpPr/>
          <p:nvPr/>
        </p:nvSpPr>
        <p:spPr>
          <a:xfrm>
            <a:off x="4223560" y="3761728"/>
            <a:ext cx="168248" cy="224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618"/>
                </a:moveTo>
                <a:lnTo>
                  <a:pt x="6946" y="18824"/>
                </a:lnTo>
                <a:cubicBezTo>
                  <a:pt x="7990" y="19479"/>
                  <a:pt x="9343" y="19815"/>
                  <a:pt x="10800" y="19815"/>
                </a:cubicBezTo>
                <a:cubicBezTo>
                  <a:pt x="12257" y="19815"/>
                  <a:pt x="13610" y="19479"/>
                  <a:pt x="14654" y="18825"/>
                </a:cubicBezTo>
                <a:close/>
                <a:moveTo>
                  <a:pt x="4280" y="12886"/>
                </a:moveTo>
                <a:cubicBezTo>
                  <a:pt x="3997" y="13421"/>
                  <a:pt x="3858" y="14005"/>
                  <a:pt x="3858" y="14613"/>
                </a:cubicBezTo>
                <a:cubicBezTo>
                  <a:pt x="3858" y="16342"/>
                  <a:pt x="4983" y="17873"/>
                  <a:pt x="6787" y="18744"/>
                </a:cubicBezTo>
                <a:lnTo>
                  <a:pt x="8263" y="15166"/>
                </a:lnTo>
                <a:close/>
                <a:moveTo>
                  <a:pt x="17320" y="12886"/>
                </a:moveTo>
                <a:lnTo>
                  <a:pt x="13337" y="15166"/>
                </a:lnTo>
                <a:lnTo>
                  <a:pt x="14813" y="18744"/>
                </a:lnTo>
                <a:cubicBezTo>
                  <a:pt x="16617" y="17873"/>
                  <a:pt x="17742" y="16342"/>
                  <a:pt x="17742" y="14613"/>
                </a:cubicBezTo>
                <a:cubicBezTo>
                  <a:pt x="17742" y="14005"/>
                  <a:pt x="17603" y="13421"/>
                  <a:pt x="17320" y="12886"/>
                </a:cubicBezTo>
                <a:close/>
                <a:moveTo>
                  <a:pt x="10970" y="9424"/>
                </a:moveTo>
                <a:lnTo>
                  <a:pt x="12368" y="12816"/>
                </a:lnTo>
                <a:lnTo>
                  <a:pt x="17290" y="12816"/>
                </a:lnTo>
                <a:cubicBezTo>
                  <a:pt x="16353" y="10863"/>
                  <a:pt x="13884" y="9465"/>
                  <a:pt x="10970" y="9424"/>
                </a:cubicBezTo>
                <a:close/>
                <a:moveTo>
                  <a:pt x="10630" y="9424"/>
                </a:moveTo>
                <a:cubicBezTo>
                  <a:pt x="7716" y="9465"/>
                  <a:pt x="5247" y="10863"/>
                  <a:pt x="4310" y="12816"/>
                </a:cubicBezTo>
                <a:lnTo>
                  <a:pt x="9232" y="12816"/>
                </a:lnTo>
                <a:close/>
                <a:moveTo>
                  <a:pt x="12665" y="2637"/>
                </a:moveTo>
                <a:lnTo>
                  <a:pt x="20124" y="2637"/>
                </a:lnTo>
                <a:lnTo>
                  <a:pt x="20124" y="5249"/>
                </a:lnTo>
                <a:lnTo>
                  <a:pt x="15871" y="8762"/>
                </a:lnTo>
                <a:cubicBezTo>
                  <a:pt x="18434" y="9999"/>
                  <a:pt x="20124" y="12158"/>
                  <a:pt x="20124" y="14613"/>
                </a:cubicBezTo>
                <a:cubicBezTo>
                  <a:pt x="20124" y="18472"/>
                  <a:pt x="15949" y="21600"/>
                  <a:pt x="10800" y="21600"/>
                </a:cubicBezTo>
                <a:cubicBezTo>
                  <a:pt x="5651" y="21600"/>
                  <a:pt x="1476" y="18472"/>
                  <a:pt x="1476" y="14613"/>
                </a:cubicBezTo>
                <a:cubicBezTo>
                  <a:pt x="1476" y="12161"/>
                  <a:pt x="3162" y="10004"/>
                  <a:pt x="5719" y="8766"/>
                </a:cubicBezTo>
                <a:lnTo>
                  <a:pt x="1476" y="5261"/>
                </a:lnTo>
                <a:lnTo>
                  <a:pt x="1476" y="2649"/>
                </a:lnTo>
                <a:lnTo>
                  <a:pt x="8935" y="2649"/>
                </a:lnTo>
                <a:lnTo>
                  <a:pt x="8935" y="7767"/>
                </a:lnTo>
                <a:cubicBezTo>
                  <a:pt x="9538" y="7675"/>
                  <a:pt x="10161" y="7626"/>
                  <a:pt x="10800" y="7626"/>
                </a:cubicBezTo>
                <a:lnTo>
                  <a:pt x="12665" y="7767"/>
                </a:lnTo>
                <a:lnTo>
                  <a:pt x="12665" y="5249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1688"/>
                </a:lnTo>
                <a:lnTo>
                  <a:pt x="0" y="168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grpSp>
        <p:nvGrpSpPr>
          <p:cNvPr id="1807" name="Group 1807"/>
          <p:cNvGrpSpPr/>
          <p:nvPr/>
        </p:nvGrpSpPr>
        <p:grpSpPr>
          <a:xfrm>
            <a:off x="5668000" y="3665679"/>
            <a:ext cx="2199589" cy="682399"/>
            <a:chOff x="0" y="0"/>
            <a:chExt cx="2199587" cy="682397"/>
          </a:xfrm>
        </p:grpSpPr>
        <p:sp>
          <p:nvSpPr>
            <p:cNvPr id="1804" name="Shape 1804"/>
            <p:cNvSpPr/>
            <p:nvPr/>
          </p:nvSpPr>
          <p:spPr>
            <a:xfrm>
              <a:off x="0" y="0"/>
              <a:ext cx="2199588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41350" y="30617"/>
              <a:ext cx="2071300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Cloud Controller</a:t>
              </a:r>
            </a:p>
          </p:txBody>
        </p:sp>
        <p:pic>
          <p:nvPicPr>
            <p:cNvPr id="1806" name="image10.png" descr="ICON_VM_basic_label_Q30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92456" y="170944"/>
              <a:ext cx="404363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08" name="Shape 1808"/>
          <p:cNvSpPr/>
          <p:nvPr/>
        </p:nvSpPr>
        <p:spPr>
          <a:xfrm>
            <a:off x="2045436" y="1953052"/>
            <a:ext cx="1886821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pic>
        <p:nvPicPr>
          <p:cNvPr id="1809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7712" y="1990349"/>
            <a:ext cx="213188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1810" name="Shape 1810"/>
          <p:cNvSpPr/>
          <p:nvPr/>
        </p:nvSpPr>
        <p:spPr>
          <a:xfrm>
            <a:off x="2412211" y="3262471"/>
            <a:ext cx="1303646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NATS</a:t>
            </a:r>
          </a:p>
        </p:txBody>
      </p:sp>
      <p:pic>
        <p:nvPicPr>
          <p:cNvPr id="181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7196" y="3347527"/>
            <a:ext cx="266701" cy="215901"/>
          </a:xfrm>
          <a:prstGeom prst="rect">
            <a:avLst/>
          </a:prstGeom>
          <a:ln w="3175">
            <a:miter lim="400000"/>
          </a:ln>
        </p:spPr>
      </p:pic>
      <p:sp>
        <p:nvSpPr>
          <p:cNvPr id="1812" name="Shape 1812"/>
          <p:cNvSpPr/>
          <p:nvPr/>
        </p:nvSpPr>
        <p:spPr>
          <a:xfrm>
            <a:off x="5524853" y="3975716"/>
            <a:ext cx="631982" cy="27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pic>
        <p:nvPicPr>
          <p:cNvPr id="1813" name="Picture 181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23375" y="3218802"/>
            <a:ext cx="1014461" cy="343576"/>
          </a:xfrm>
          <a:prstGeom prst="rect">
            <a:avLst/>
          </a:prstGeom>
        </p:spPr>
      </p:pic>
      <p:pic>
        <p:nvPicPr>
          <p:cNvPr id="1815" name="Picture 1814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67431" y="2454060"/>
            <a:ext cx="1014462" cy="343575"/>
          </a:xfrm>
          <a:prstGeom prst="rect">
            <a:avLst/>
          </a:prstGeom>
        </p:spPr>
      </p:pic>
      <p:sp>
        <p:nvSpPr>
          <p:cNvPr id="1817" name="Shape 1817"/>
          <p:cNvSpPr/>
          <p:nvPr/>
        </p:nvSpPr>
        <p:spPr>
          <a:xfrm>
            <a:off x="5679184" y="3280306"/>
            <a:ext cx="525984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sp>
        <p:nvSpPr>
          <p:cNvPr id="1818" name="Shape 1818"/>
          <p:cNvSpPr/>
          <p:nvPr/>
        </p:nvSpPr>
        <p:spPr>
          <a:xfrm>
            <a:off x="5658942" y="2509808"/>
            <a:ext cx="525985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grpSp>
        <p:nvGrpSpPr>
          <p:cNvPr id="1822" name="Group 1822"/>
          <p:cNvGrpSpPr/>
          <p:nvPr/>
        </p:nvGrpSpPr>
        <p:grpSpPr>
          <a:xfrm>
            <a:off x="6214271" y="3949199"/>
            <a:ext cx="1023565" cy="343576"/>
            <a:chOff x="0" y="-34502"/>
            <a:chExt cx="1023564" cy="343574"/>
          </a:xfrm>
        </p:grpSpPr>
        <p:pic>
          <p:nvPicPr>
            <p:cNvPr id="1819" name="Picture 1818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03" y="-34503"/>
              <a:ext cx="1014462" cy="343576"/>
            </a:xfrm>
            <a:prstGeom prst="rect">
              <a:avLst/>
            </a:prstGeom>
            <a:effectLst/>
          </p:spPr>
        </p:pic>
        <p:sp>
          <p:nvSpPr>
            <p:cNvPr id="1821" name="Shape 1821"/>
            <p:cNvSpPr/>
            <p:nvPr/>
          </p:nvSpPr>
          <p:spPr>
            <a:xfrm>
              <a:off x="0" y="0"/>
              <a:ext cx="779463" cy="274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Process</a:t>
              </a:r>
            </a:p>
          </p:txBody>
        </p:sp>
      </p:grpSp>
      <p:sp>
        <p:nvSpPr>
          <p:cNvPr id="1823" name="Shape 1823"/>
          <p:cNvSpPr/>
          <p:nvPr/>
        </p:nvSpPr>
        <p:spPr>
          <a:xfrm>
            <a:off x="6214271" y="3255149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1824" name="Shape 1824"/>
          <p:cNvSpPr/>
          <p:nvPr/>
        </p:nvSpPr>
        <p:spPr>
          <a:xfrm>
            <a:off x="6214271" y="2497059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1825" name="Shape 1825"/>
          <p:cNvSpPr/>
          <p:nvPr/>
        </p:nvSpPr>
        <p:spPr>
          <a:xfrm>
            <a:off x="6013426" y="954515"/>
            <a:ext cx="1334243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1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1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CF</a:t>
            </a:r>
          </a:p>
        </p:txBody>
      </p:sp>
      <p:grpSp>
        <p:nvGrpSpPr>
          <p:cNvPr id="1829" name="Group 1829"/>
          <p:cNvGrpSpPr/>
          <p:nvPr/>
        </p:nvGrpSpPr>
        <p:grpSpPr>
          <a:xfrm>
            <a:off x="5643511" y="1400829"/>
            <a:ext cx="2199588" cy="682399"/>
            <a:chOff x="0" y="0"/>
            <a:chExt cx="2199587" cy="682397"/>
          </a:xfrm>
        </p:grpSpPr>
        <p:sp>
          <p:nvSpPr>
            <p:cNvPr id="1826" name="Shape 1826"/>
            <p:cNvSpPr/>
            <p:nvPr/>
          </p:nvSpPr>
          <p:spPr>
            <a:xfrm>
              <a:off x="0" y="0"/>
              <a:ext cx="2199588" cy="682398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41350" y="30617"/>
              <a:ext cx="2071300" cy="17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2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DEA</a:t>
              </a:r>
            </a:p>
          </p:txBody>
        </p:sp>
        <p:pic>
          <p:nvPicPr>
            <p:cNvPr id="1828" name="image10.png" descr="ICON_VM_basic_label_Q30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92456" y="170944"/>
              <a:ext cx="404363" cy="473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30" name="Shape 1830"/>
          <p:cNvSpPr/>
          <p:nvPr/>
        </p:nvSpPr>
        <p:spPr>
          <a:xfrm>
            <a:off x="5524853" y="1711844"/>
            <a:ext cx="631982" cy="27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sp>
        <p:nvSpPr>
          <p:cNvPr id="1831" name="Shape 1831"/>
          <p:cNvSpPr/>
          <p:nvPr/>
        </p:nvSpPr>
        <p:spPr>
          <a:xfrm>
            <a:off x="6214271" y="1722687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pic>
        <p:nvPicPr>
          <p:cNvPr id="1832" name="Picture 1831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67431" y="1692368"/>
            <a:ext cx="1014462" cy="343575"/>
          </a:xfrm>
          <a:prstGeom prst="rect">
            <a:avLst/>
          </a:prstGeom>
        </p:spPr>
      </p:pic>
      <p:pic>
        <p:nvPicPr>
          <p:cNvPr id="1834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7700" y="907526"/>
            <a:ext cx="1767996" cy="44363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35" name="Connector 1835"/>
          <p:cNvCxnSpPr>
            <a:stCxn id="1812" idx="0"/>
            <a:endCxn id="1810" idx="0"/>
          </p:cNvCxnSpPr>
          <p:nvPr/>
        </p:nvCxnSpPr>
        <p:spPr>
          <a:xfrm flipH="1" flipV="1">
            <a:off x="3064034" y="3456673"/>
            <a:ext cx="2776810" cy="656093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cxnSp>
        <p:nvCxnSpPr>
          <p:cNvPr id="1836" name="Connector 1836"/>
          <p:cNvCxnSpPr>
            <a:stCxn id="1810" idx="0"/>
            <a:endCxn id="1790" idx="0"/>
          </p:cNvCxnSpPr>
          <p:nvPr/>
        </p:nvCxnSpPr>
        <p:spPr>
          <a:xfrm flipH="1">
            <a:off x="1266037" y="3456673"/>
            <a:ext cx="1797998" cy="438646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1840" name="Shape 1840"/>
          <p:cNvSpPr/>
          <p:nvPr/>
        </p:nvSpPr>
        <p:spPr>
          <a:xfrm>
            <a:off x="1527023" y="2335439"/>
            <a:ext cx="1028496" cy="124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1838" name="Picture 1837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652917" y="3641448"/>
            <a:ext cx="2229755" cy="74188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8" grpId="1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59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843" name="Shape 1843"/>
          <p:cNvSpPr>
            <a:spLocks noGrp="1"/>
          </p:cNvSpPr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Processes HA</a:t>
            </a:r>
          </a:p>
        </p:txBody>
      </p:sp>
      <p:sp>
        <p:nvSpPr>
          <p:cNvPr id="1844" name="Shape 1844"/>
          <p:cNvSpPr/>
          <p:nvPr/>
        </p:nvSpPr>
        <p:spPr>
          <a:xfrm>
            <a:off x="3138360" y="1799856"/>
            <a:ext cx="589238" cy="22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Target VM</a:t>
            </a:r>
          </a:p>
        </p:txBody>
      </p:sp>
      <p:grpSp>
        <p:nvGrpSpPr>
          <p:cNvPr id="1848" name="Group 1848"/>
          <p:cNvGrpSpPr/>
          <p:nvPr/>
        </p:nvGrpSpPr>
        <p:grpSpPr>
          <a:xfrm>
            <a:off x="1951134" y="1782645"/>
            <a:ext cx="4645972" cy="1441362"/>
            <a:chOff x="0" y="0"/>
            <a:chExt cx="4645971" cy="1441361"/>
          </a:xfrm>
        </p:grpSpPr>
        <p:sp>
          <p:nvSpPr>
            <p:cNvPr id="1845" name="Shape 1845"/>
            <p:cNvSpPr/>
            <p:nvPr/>
          </p:nvSpPr>
          <p:spPr>
            <a:xfrm>
              <a:off x="0" y="0"/>
              <a:ext cx="4645972" cy="1441362"/>
            </a:xfrm>
            <a:prstGeom prst="roundRect">
              <a:avLst>
                <a:gd name="adj" fmla="val 4579"/>
              </a:avLst>
            </a:prstGeom>
            <a:solidFill>
              <a:srgbClr val="29756E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808080">
                  <a:alpha val="34999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 b="1"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  <p:sp>
          <p:nvSpPr>
            <p:cNvPr id="1846" name="Shape 1846"/>
            <p:cNvSpPr/>
            <p:nvPr/>
          </p:nvSpPr>
          <p:spPr>
            <a:xfrm>
              <a:off x="87341" y="64670"/>
              <a:ext cx="4375001" cy="362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1500">
                  <a:solidFill>
                    <a:srgbClr val="FFFFFF"/>
                  </a:solidFill>
                  <a:uFillTx/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>
                  <a:solidFill>
                    <a:srgbClr val="FFFFFF"/>
                  </a:solidFill>
                </a:rPr>
                <a:t>Cloud Controller</a:t>
              </a:r>
            </a:p>
          </p:txBody>
        </p:sp>
        <p:pic>
          <p:nvPicPr>
            <p:cNvPr id="1847" name="image10.png" descr="ICON_VM_basic_label_Q308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83275" y="220141"/>
              <a:ext cx="854094" cy="1001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9" name="Shape 1849"/>
          <p:cNvSpPr/>
          <p:nvPr/>
        </p:nvSpPr>
        <p:spPr>
          <a:xfrm>
            <a:off x="2104320" y="2405202"/>
            <a:ext cx="705833" cy="38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6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Agent</a:t>
            </a:r>
          </a:p>
        </p:txBody>
      </p:sp>
      <p:grpSp>
        <p:nvGrpSpPr>
          <p:cNvPr id="1853" name="Group 1853"/>
          <p:cNvGrpSpPr/>
          <p:nvPr/>
        </p:nvGrpSpPr>
        <p:grpSpPr>
          <a:xfrm>
            <a:off x="2836071" y="2266819"/>
            <a:ext cx="2498041" cy="787267"/>
            <a:chOff x="-134494" y="-32577"/>
            <a:chExt cx="2498040" cy="787265"/>
          </a:xfrm>
        </p:grpSpPr>
        <p:pic>
          <p:nvPicPr>
            <p:cNvPr id="1850" name="Picture 1849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0190" y="-32578"/>
              <a:ext cx="2293356" cy="712247"/>
            </a:xfrm>
            <a:prstGeom prst="rect">
              <a:avLst/>
            </a:prstGeom>
            <a:effectLst/>
          </p:spPr>
        </p:pic>
        <p:sp>
          <p:nvSpPr>
            <p:cNvPr id="1852" name="Shape 1852"/>
            <p:cNvSpPr/>
            <p:nvPr/>
          </p:nvSpPr>
          <p:spPr>
            <a:xfrm>
              <a:off x="-134495" y="107595"/>
              <a:ext cx="1836996" cy="6470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9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Process</a:t>
              </a:r>
            </a:p>
          </p:txBody>
        </p:sp>
      </p:grpSp>
      <p:pic>
        <p:nvPicPr>
          <p:cNvPr id="1854" name="Picture 1853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9883577">
            <a:off x="3156236" y="2559984"/>
            <a:ext cx="1821790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855" name="Picture 1854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2470837">
            <a:off x="3181547" y="2533650"/>
            <a:ext cx="2021490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856" name="Shape 1856"/>
          <p:cNvSpPr/>
          <p:nvPr/>
        </p:nvSpPr>
        <p:spPr>
          <a:xfrm>
            <a:off x="3829358" y="2409122"/>
            <a:ext cx="1880561" cy="644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700">
                <a:solidFill>
                  <a:srgbClr val="F27C3A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F27C3A"/>
                </a:solidFill>
              </a:rPr>
              <a:t>Restart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fill="hold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" grpId="5" animBg="1" advAuto="0"/>
      <p:bldP spid="1853" grpId="8" animBg="1" advAuto="0"/>
      <p:bldP spid="1854" grpId="1" animBg="1" advAuto="0"/>
      <p:bldP spid="1854" grpId="3" animBg="1" advAuto="0"/>
      <p:bldP spid="1855" grpId="2" animBg="1" advAuto="0"/>
      <p:bldP spid="1855" grpId="4" animBg="1" advAuto="0"/>
      <p:bldP spid="1856" grpId="6" animBg="1" advAuto="0"/>
      <p:bldP spid="1856" grpId="7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1866" y="504908"/>
            <a:ext cx="5132158" cy="413368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5647" y="770049"/>
            <a:ext cx="3194471" cy="3830165"/>
          </a:xfrm>
          <a:prstGeom prst="roundRect">
            <a:avLst>
              <a:gd name="adj" fmla="val 4239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title" idx="4294967295"/>
          </p:nvPr>
        </p:nvSpPr>
        <p:spPr>
          <a:xfrm>
            <a:off x="289675" y="141838"/>
            <a:ext cx="8410576" cy="4603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The BOSH Architecture</a:t>
            </a:r>
          </a:p>
        </p:txBody>
      </p:sp>
      <p:sp>
        <p:nvSpPr>
          <p:cNvPr id="168" name="Shape 168"/>
          <p:cNvSpPr/>
          <p:nvPr/>
        </p:nvSpPr>
        <p:spPr>
          <a:xfrm>
            <a:off x="232914" y="959818"/>
            <a:ext cx="3294013" cy="70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000"/>
              <a:t>Very similar to CF architecture itself</a:t>
            </a:r>
          </a:p>
        </p:txBody>
      </p:sp>
      <p:sp>
        <p:nvSpPr>
          <p:cNvPr id="169" name="Shape 169"/>
          <p:cNvSpPr/>
          <p:nvPr/>
        </p:nvSpPr>
        <p:spPr>
          <a:xfrm>
            <a:off x="252773" y="1834335"/>
            <a:ext cx="2780219" cy="67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9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900"/>
              <a:t>Director as analogy to Cloud Controller</a:t>
            </a:r>
          </a:p>
        </p:txBody>
      </p:sp>
      <p:sp>
        <p:nvSpPr>
          <p:cNvPr id="170" name="Shape 170"/>
          <p:cNvSpPr/>
          <p:nvPr/>
        </p:nvSpPr>
        <p:spPr>
          <a:xfrm>
            <a:off x="250110" y="2680972"/>
            <a:ext cx="2621534" cy="65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/>
            <a:r>
              <a:t>Different CPIs exist per IaaS implementation</a:t>
            </a:r>
          </a:p>
        </p:txBody>
      </p:sp>
      <p:sp>
        <p:nvSpPr>
          <p:cNvPr id="171" name="Shape 171"/>
          <p:cNvSpPr/>
          <p:nvPr/>
        </p:nvSpPr>
        <p:spPr>
          <a:xfrm>
            <a:off x="250110" y="3522194"/>
            <a:ext cx="2621534" cy="97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90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900"/>
              <a:t>Workers responsible for executing tasks as dictated by Director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Shape 18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60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859" name="Shape 1859"/>
          <p:cNvSpPr>
            <a:spLocks noGrp="1"/>
          </p:cNvSpPr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860" name="Shape 1860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86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862" name="Shape 1862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Application Instance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Platform Processes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</a:t>
            </a:r>
            <a:r>
              <a:rPr sz="2400">
                <a:solidFill>
                  <a:srgbClr val="29756E"/>
                </a:solidFill>
              </a:rPr>
              <a:t>Platform VMs</a:t>
            </a:r>
            <a:endParaRPr sz="2400">
              <a:solidFill>
                <a:srgbClr val="A7A7A7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Availability Zones</a:t>
            </a:r>
          </a:p>
        </p:txBody>
      </p:sp>
    </p:spTree>
  </p:cSld>
  <p:clrMapOvr>
    <a:masterClrMapping/>
  </p:clrMapOvr>
  <p:transition xmlns:p14="http://schemas.microsoft.com/office/powerpoint/2010/main" spd="slow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/>
          <p:nvPr/>
        </p:nvSpPr>
        <p:spPr>
          <a:xfrm>
            <a:off x="5528863" y="916964"/>
            <a:ext cx="2428885" cy="3522898"/>
          </a:xfrm>
          <a:prstGeom prst="roundRect">
            <a:avLst>
              <a:gd name="adj" fmla="val 2091"/>
            </a:avLst>
          </a:prstGeom>
          <a:solidFill>
            <a:srgbClr val="A7A7A7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r"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</a:p>
        </p:txBody>
      </p:sp>
      <p:sp>
        <p:nvSpPr>
          <p:cNvPr id="1865" name="Shape 18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61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866" name="Shape 1866"/>
          <p:cNvSpPr>
            <a:spLocks noGrp="1"/>
          </p:cNvSpPr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Platform VMs HA</a:t>
            </a:r>
          </a:p>
        </p:txBody>
      </p:sp>
      <p:sp>
        <p:nvSpPr>
          <p:cNvPr id="1867" name="Shape 1867"/>
          <p:cNvSpPr/>
          <p:nvPr/>
        </p:nvSpPr>
        <p:spPr>
          <a:xfrm>
            <a:off x="431093" y="929664"/>
            <a:ext cx="4928452" cy="3497498"/>
          </a:xfrm>
          <a:prstGeom prst="roundRect">
            <a:avLst>
              <a:gd name="adj" fmla="val 1452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868" name="Shape 1868"/>
          <p:cNvSpPr/>
          <p:nvPr/>
        </p:nvSpPr>
        <p:spPr>
          <a:xfrm flipV="1">
            <a:off x="1867564" y="2305968"/>
            <a:ext cx="202249" cy="202249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69" name="Shape 1869"/>
          <p:cNvSpPr/>
          <p:nvPr/>
        </p:nvSpPr>
        <p:spPr>
          <a:xfrm>
            <a:off x="1863275" y="1750507"/>
            <a:ext cx="193359" cy="193360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70" name="Shape 1870"/>
          <p:cNvSpPr/>
          <p:nvPr/>
        </p:nvSpPr>
        <p:spPr>
          <a:xfrm>
            <a:off x="540052" y="2399372"/>
            <a:ext cx="1451971" cy="387175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Blobstore</a:t>
            </a:r>
          </a:p>
        </p:txBody>
      </p:sp>
      <p:sp>
        <p:nvSpPr>
          <p:cNvPr id="1871" name="Shape 1871"/>
          <p:cNvSpPr/>
          <p:nvPr/>
        </p:nvSpPr>
        <p:spPr>
          <a:xfrm>
            <a:off x="589683" y="2485100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872" name="Shape 1872"/>
          <p:cNvSpPr/>
          <p:nvPr/>
        </p:nvSpPr>
        <p:spPr>
          <a:xfrm>
            <a:off x="4625590" y="956502"/>
            <a:ext cx="701752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7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BOSH</a:t>
            </a:r>
          </a:p>
        </p:txBody>
      </p:sp>
      <p:sp>
        <p:nvSpPr>
          <p:cNvPr id="1873" name="Shape 1873"/>
          <p:cNvSpPr/>
          <p:nvPr/>
        </p:nvSpPr>
        <p:spPr>
          <a:xfrm>
            <a:off x="614214" y="3579604"/>
            <a:ext cx="1303646" cy="631429"/>
          </a:xfrm>
          <a:prstGeom prst="roundRect">
            <a:avLst>
              <a:gd name="adj" fmla="val 799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Health 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Monitor</a:t>
            </a:r>
          </a:p>
        </p:txBody>
      </p:sp>
      <p:pic>
        <p:nvPicPr>
          <p:cNvPr id="187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981" y="3758781"/>
            <a:ext cx="241301" cy="227106"/>
          </a:xfrm>
          <a:prstGeom prst="rect">
            <a:avLst/>
          </a:prstGeom>
          <a:ln w="3175">
            <a:miter lim="400000"/>
          </a:ln>
        </p:spPr>
      </p:pic>
      <p:sp>
        <p:nvSpPr>
          <p:cNvPr id="1875" name="Shape 1875"/>
          <p:cNvSpPr/>
          <p:nvPr/>
        </p:nvSpPr>
        <p:spPr>
          <a:xfrm>
            <a:off x="540052" y="1508753"/>
            <a:ext cx="1451971" cy="387175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DB</a:t>
            </a:r>
          </a:p>
        </p:txBody>
      </p:sp>
      <p:sp>
        <p:nvSpPr>
          <p:cNvPr id="1876" name="Shape 1876"/>
          <p:cNvSpPr/>
          <p:nvPr/>
        </p:nvSpPr>
        <p:spPr>
          <a:xfrm>
            <a:off x="589683" y="1568869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877" name="Shape 1877"/>
          <p:cNvSpPr/>
          <p:nvPr/>
        </p:nvSpPr>
        <p:spPr>
          <a:xfrm>
            <a:off x="5668000" y="2922938"/>
            <a:ext cx="2199589" cy="682399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878" name="Shape 1878"/>
          <p:cNvSpPr/>
          <p:nvPr/>
        </p:nvSpPr>
        <p:spPr>
          <a:xfrm>
            <a:off x="5744722" y="2975323"/>
            <a:ext cx="2046145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Messaging</a:t>
            </a:r>
          </a:p>
        </p:txBody>
      </p:sp>
      <p:pic>
        <p:nvPicPr>
          <p:cNvPr id="1879" name="image10.png" descr="ICON_VM_basic_label_Q30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796" y="3063086"/>
            <a:ext cx="404363" cy="473951"/>
          </a:xfrm>
          <a:prstGeom prst="rect">
            <a:avLst/>
          </a:prstGeom>
          <a:ln w="12700">
            <a:miter lim="400000"/>
          </a:ln>
        </p:spPr>
      </p:pic>
      <p:sp>
        <p:nvSpPr>
          <p:cNvPr id="1880" name="Shape 1880"/>
          <p:cNvSpPr/>
          <p:nvPr/>
        </p:nvSpPr>
        <p:spPr>
          <a:xfrm rot="11254553">
            <a:off x="4202664" y="3166784"/>
            <a:ext cx="202002" cy="178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7" h="20870" extrusionOk="0">
                <a:moveTo>
                  <a:pt x="5461" y="14219"/>
                </a:moveTo>
                <a:cubicBezTo>
                  <a:pt x="6370" y="14080"/>
                  <a:pt x="7008" y="13119"/>
                  <a:pt x="6887" y="12073"/>
                </a:cubicBezTo>
                <a:cubicBezTo>
                  <a:pt x="6766" y="11027"/>
                  <a:pt x="5932" y="10292"/>
                  <a:pt x="5024" y="10431"/>
                </a:cubicBezTo>
                <a:cubicBezTo>
                  <a:pt x="4115" y="10570"/>
                  <a:pt x="3477" y="11531"/>
                  <a:pt x="3598" y="12577"/>
                </a:cubicBezTo>
                <a:cubicBezTo>
                  <a:pt x="3719" y="13623"/>
                  <a:pt x="4553" y="14358"/>
                  <a:pt x="5461" y="14219"/>
                </a:cubicBezTo>
                <a:close/>
                <a:moveTo>
                  <a:pt x="10425" y="13459"/>
                </a:moveTo>
                <a:cubicBezTo>
                  <a:pt x="11333" y="13320"/>
                  <a:pt x="11971" y="12359"/>
                  <a:pt x="11851" y="11313"/>
                </a:cubicBezTo>
                <a:cubicBezTo>
                  <a:pt x="11730" y="10267"/>
                  <a:pt x="10896" y="9532"/>
                  <a:pt x="9987" y="9671"/>
                </a:cubicBezTo>
                <a:cubicBezTo>
                  <a:pt x="9079" y="9810"/>
                  <a:pt x="8441" y="10771"/>
                  <a:pt x="8561" y="11817"/>
                </a:cubicBezTo>
                <a:cubicBezTo>
                  <a:pt x="8682" y="12863"/>
                  <a:pt x="9516" y="13598"/>
                  <a:pt x="10425" y="13459"/>
                </a:cubicBezTo>
                <a:close/>
                <a:moveTo>
                  <a:pt x="15388" y="12698"/>
                </a:moveTo>
                <a:cubicBezTo>
                  <a:pt x="16297" y="12559"/>
                  <a:pt x="16935" y="11599"/>
                  <a:pt x="16814" y="10553"/>
                </a:cubicBezTo>
                <a:cubicBezTo>
                  <a:pt x="16693" y="9507"/>
                  <a:pt x="15859" y="8771"/>
                  <a:pt x="14951" y="8911"/>
                </a:cubicBezTo>
                <a:cubicBezTo>
                  <a:pt x="14043" y="9050"/>
                  <a:pt x="13404" y="10010"/>
                  <a:pt x="13525" y="11056"/>
                </a:cubicBezTo>
                <a:cubicBezTo>
                  <a:pt x="13646" y="12102"/>
                  <a:pt x="14480" y="12838"/>
                  <a:pt x="15388" y="12698"/>
                </a:cubicBezTo>
                <a:close/>
                <a:moveTo>
                  <a:pt x="11333" y="20736"/>
                </a:moveTo>
                <a:cubicBezTo>
                  <a:pt x="5692" y="21600"/>
                  <a:pt x="644" y="18177"/>
                  <a:pt x="56" y="13092"/>
                </a:cubicBezTo>
                <a:cubicBezTo>
                  <a:pt x="-531" y="8006"/>
                  <a:pt x="3565" y="3182"/>
                  <a:pt x="9205" y="2319"/>
                </a:cubicBezTo>
                <a:cubicBezTo>
                  <a:pt x="10331" y="2146"/>
                  <a:pt x="11433" y="2144"/>
                  <a:pt x="12475" y="2337"/>
                </a:cubicBezTo>
                <a:cubicBezTo>
                  <a:pt x="14907" y="2290"/>
                  <a:pt x="17337" y="1504"/>
                  <a:pt x="19768" y="0"/>
                </a:cubicBezTo>
                <a:cubicBezTo>
                  <a:pt x="19085" y="1758"/>
                  <a:pt x="18589" y="3515"/>
                  <a:pt x="18297" y="5277"/>
                </a:cubicBezTo>
                <a:cubicBezTo>
                  <a:pt x="19489" y="6533"/>
                  <a:pt x="20271" y="8142"/>
                  <a:pt x="20482" y="9963"/>
                </a:cubicBezTo>
                <a:cubicBezTo>
                  <a:pt x="21069" y="15049"/>
                  <a:pt x="16973" y="19872"/>
                  <a:pt x="11333" y="207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881" name="Shape 1881"/>
          <p:cNvSpPr/>
          <p:nvPr/>
        </p:nvSpPr>
        <p:spPr>
          <a:xfrm>
            <a:off x="5668001" y="2162281"/>
            <a:ext cx="2199588" cy="682399"/>
          </a:xfrm>
          <a:prstGeom prst="roundRect">
            <a:avLst>
              <a:gd name="adj" fmla="val 4579"/>
            </a:avLst>
          </a:prstGeom>
          <a:solidFill>
            <a:srgbClr val="29756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pPr lvl="0">
              <a:defRPr sz="1200" b="1"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882" name="Shape 1882"/>
          <p:cNvSpPr/>
          <p:nvPr/>
        </p:nvSpPr>
        <p:spPr>
          <a:xfrm>
            <a:off x="5748325" y="2223190"/>
            <a:ext cx="1852673" cy="17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Health Manager</a:t>
            </a:r>
          </a:p>
        </p:txBody>
      </p:sp>
      <p:pic>
        <p:nvPicPr>
          <p:cNvPr id="1883" name="image10.png" descr="ICON_VM_basic_label_Q30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796" y="2266505"/>
            <a:ext cx="404363" cy="473951"/>
          </a:xfrm>
          <a:prstGeom prst="rect">
            <a:avLst/>
          </a:prstGeom>
          <a:ln w="12700">
            <a:miter lim="400000"/>
          </a:ln>
        </p:spPr>
      </p:pic>
      <p:sp>
        <p:nvSpPr>
          <p:cNvPr id="1884" name="Shape 1884"/>
          <p:cNvSpPr/>
          <p:nvPr/>
        </p:nvSpPr>
        <p:spPr>
          <a:xfrm>
            <a:off x="4210208" y="3484831"/>
            <a:ext cx="188325" cy="162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657" h="15999" extrusionOk="0">
                <a:moveTo>
                  <a:pt x="5328" y="3849"/>
                </a:moveTo>
                <a:cubicBezTo>
                  <a:pt x="7532" y="-5601"/>
                  <a:pt x="16128" y="3849"/>
                  <a:pt x="5328" y="15999"/>
                </a:cubicBezTo>
                <a:cubicBezTo>
                  <a:pt x="-5472" y="3849"/>
                  <a:pt x="3124" y="-5601"/>
                  <a:pt x="5328" y="384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885" name="Shape 1885"/>
          <p:cNvSpPr/>
          <p:nvPr/>
        </p:nvSpPr>
        <p:spPr>
          <a:xfrm>
            <a:off x="4223560" y="3761728"/>
            <a:ext cx="168248" cy="224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6618"/>
                </a:moveTo>
                <a:lnTo>
                  <a:pt x="6946" y="18824"/>
                </a:lnTo>
                <a:cubicBezTo>
                  <a:pt x="7990" y="19479"/>
                  <a:pt x="9343" y="19815"/>
                  <a:pt x="10800" y="19815"/>
                </a:cubicBezTo>
                <a:cubicBezTo>
                  <a:pt x="12257" y="19815"/>
                  <a:pt x="13610" y="19479"/>
                  <a:pt x="14654" y="18825"/>
                </a:cubicBezTo>
                <a:close/>
                <a:moveTo>
                  <a:pt x="4280" y="12886"/>
                </a:moveTo>
                <a:cubicBezTo>
                  <a:pt x="3997" y="13421"/>
                  <a:pt x="3858" y="14005"/>
                  <a:pt x="3858" y="14613"/>
                </a:cubicBezTo>
                <a:cubicBezTo>
                  <a:pt x="3858" y="16342"/>
                  <a:pt x="4983" y="17873"/>
                  <a:pt x="6787" y="18744"/>
                </a:cubicBezTo>
                <a:lnTo>
                  <a:pt x="8263" y="15166"/>
                </a:lnTo>
                <a:close/>
                <a:moveTo>
                  <a:pt x="17320" y="12886"/>
                </a:moveTo>
                <a:lnTo>
                  <a:pt x="13337" y="15166"/>
                </a:lnTo>
                <a:lnTo>
                  <a:pt x="14813" y="18744"/>
                </a:lnTo>
                <a:cubicBezTo>
                  <a:pt x="16617" y="17873"/>
                  <a:pt x="17742" y="16342"/>
                  <a:pt x="17742" y="14613"/>
                </a:cubicBezTo>
                <a:cubicBezTo>
                  <a:pt x="17742" y="14005"/>
                  <a:pt x="17603" y="13421"/>
                  <a:pt x="17320" y="12886"/>
                </a:cubicBezTo>
                <a:close/>
                <a:moveTo>
                  <a:pt x="10970" y="9424"/>
                </a:moveTo>
                <a:lnTo>
                  <a:pt x="12368" y="12816"/>
                </a:lnTo>
                <a:lnTo>
                  <a:pt x="17290" y="12816"/>
                </a:lnTo>
                <a:cubicBezTo>
                  <a:pt x="16353" y="10863"/>
                  <a:pt x="13884" y="9465"/>
                  <a:pt x="10970" y="9424"/>
                </a:cubicBezTo>
                <a:close/>
                <a:moveTo>
                  <a:pt x="10630" y="9424"/>
                </a:moveTo>
                <a:cubicBezTo>
                  <a:pt x="7716" y="9465"/>
                  <a:pt x="5247" y="10863"/>
                  <a:pt x="4310" y="12816"/>
                </a:cubicBezTo>
                <a:lnTo>
                  <a:pt x="9232" y="12816"/>
                </a:lnTo>
                <a:close/>
                <a:moveTo>
                  <a:pt x="12665" y="2637"/>
                </a:moveTo>
                <a:lnTo>
                  <a:pt x="20124" y="2637"/>
                </a:lnTo>
                <a:lnTo>
                  <a:pt x="20124" y="5249"/>
                </a:lnTo>
                <a:lnTo>
                  <a:pt x="15871" y="8762"/>
                </a:lnTo>
                <a:cubicBezTo>
                  <a:pt x="18434" y="9999"/>
                  <a:pt x="20124" y="12158"/>
                  <a:pt x="20124" y="14613"/>
                </a:cubicBezTo>
                <a:cubicBezTo>
                  <a:pt x="20124" y="18472"/>
                  <a:pt x="15949" y="21600"/>
                  <a:pt x="10800" y="21600"/>
                </a:cubicBezTo>
                <a:cubicBezTo>
                  <a:pt x="5651" y="21600"/>
                  <a:pt x="1476" y="18472"/>
                  <a:pt x="1476" y="14613"/>
                </a:cubicBezTo>
                <a:cubicBezTo>
                  <a:pt x="1476" y="12161"/>
                  <a:pt x="3162" y="10004"/>
                  <a:pt x="5719" y="8766"/>
                </a:cubicBezTo>
                <a:lnTo>
                  <a:pt x="1476" y="5261"/>
                </a:lnTo>
                <a:lnTo>
                  <a:pt x="1476" y="2649"/>
                </a:lnTo>
                <a:lnTo>
                  <a:pt x="8935" y="2649"/>
                </a:lnTo>
                <a:lnTo>
                  <a:pt x="8935" y="7767"/>
                </a:lnTo>
                <a:cubicBezTo>
                  <a:pt x="9538" y="7675"/>
                  <a:pt x="10161" y="7626"/>
                  <a:pt x="10800" y="7626"/>
                </a:cubicBezTo>
                <a:lnTo>
                  <a:pt x="12665" y="7767"/>
                </a:lnTo>
                <a:lnTo>
                  <a:pt x="12665" y="5249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1688"/>
                </a:lnTo>
                <a:lnTo>
                  <a:pt x="0" y="168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886" name="Shape 1886"/>
          <p:cNvSpPr/>
          <p:nvPr/>
        </p:nvSpPr>
        <p:spPr>
          <a:xfrm>
            <a:off x="2045436" y="1953052"/>
            <a:ext cx="1886821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pic>
        <p:nvPicPr>
          <p:cNvPr id="188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7712" y="1990349"/>
            <a:ext cx="213188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1929" name="Shape 1929"/>
          <p:cNvSpPr/>
          <p:nvPr/>
        </p:nvSpPr>
        <p:spPr>
          <a:xfrm>
            <a:off x="3187296" y="3651012"/>
            <a:ext cx="2332827" cy="452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9" extrusionOk="0">
                <a:moveTo>
                  <a:pt x="21600" y="19954"/>
                </a:moveTo>
                <a:cubicBezTo>
                  <a:pt x="10113" y="21600"/>
                  <a:pt x="2913" y="14949"/>
                  <a:pt x="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cxnSp>
        <p:nvCxnSpPr>
          <p:cNvPr id="1889" name="Connector 1889"/>
          <p:cNvCxnSpPr>
            <a:stCxn id="1890" idx="0"/>
            <a:endCxn id="1873" idx="0"/>
          </p:cNvCxnSpPr>
          <p:nvPr/>
        </p:nvCxnSpPr>
        <p:spPr>
          <a:xfrm flipH="1">
            <a:off x="1266037" y="3456673"/>
            <a:ext cx="1797998" cy="438646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1890" name="Shape 1890"/>
          <p:cNvSpPr/>
          <p:nvPr/>
        </p:nvSpPr>
        <p:spPr>
          <a:xfrm>
            <a:off x="2412211" y="3262471"/>
            <a:ext cx="1303646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NATS</a:t>
            </a:r>
          </a:p>
        </p:txBody>
      </p:sp>
      <p:pic>
        <p:nvPicPr>
          <p:cNvPr id="189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7196" y="3347527"/>
            <a:ext cx="266701" cy="215901"/>
          </a:xfrm>
          <a:prstGeom prst="rect">
            <a:avLst/>
          </a:prstGeom>
          <a:ln w="3175">
            <a:miter lim="400000"/>
          </a:ln>
        </p:spPr>
      </p:pic>
      <p:sp>
        <p:nvSpPr>
          <p:cNvPr id="1930" name="Shape 1930"/>
          <p:cNvSpPr/>
          <p:nvPr/>
        </p:nvSpPr>
        <p:spPr>
          <a:xfrm>
            <a:off x="1527023" y="2335439"/>
            <a:ext cx="1028496" cy="124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1893" name="Picture 189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23375" y="3218802"/>
            <a:ext cx="1014461" cy="343576"/>
          </a:xfrm>
          <a:prstGeom prst="rect">
            <a:avLst/>
          </a:prstGeom>
        </p:spPr>
      </p:pic>
      <p:pic>
        <p:nvPicPr>
          <p:cNvPr id="1895" name="Picture 1894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67431" y="2454060"/>
            <a:ext cx="1014462" cy="343575"/>
          </a:xfrm>
          <a:prstGeom prst="rect">
            <a:avLst/>
          </a:prstGeom>
        </p:spPr>
      </p:pic>
      <p:sp>
        <p:nvSpPr>
          <p:cNvPr id="1897" name="Shape 1897"/>
          <p:cNvSpPr/>
          <p:nvPr/>
        </p:nvSpPr>
        <p:spPr>
          <a:xfrm>
            <a:off x="5679184" y="3280306"/>
            <a:ext cx="525984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sp>
        <p:nvSpPr>
          <p:cNvPr id="1898" name="Shape 1898"/>
          <p:cNvSpPr/>
          <p:nvPr/>
        </p:nvSpPr>
        <p:spPr>
          <a:xfrm>
            <a:off x="5658942" y="2509808"/>
            <a:ext cx="525985" cy="2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Agent</a:t>
            </a:r>
          </a:p>
        </p:txBody>
      </p:sp>
      <p:grpSp>
        <p:nvGrpSpPr>
          <p:cNvPr id="1908" name="Group 1908"/>
          <p:cNvGrpSpPr/>
          <p:nvPr/>
        </p:nvGrpSpPr>
        <p:grpSpPr>
          <a:xfrm>
            <a:off x="5520122" y="3679834"/>
            <a:ext cx="2342736" cy="682398"/>
            <a:chOff x="0" y="0"/>
            <a:chExt cx="2342734" cy="682397"/>
          </a:xfrm>
        </p:grpSpPr>
        <p:grpSp>
          <p:nvGrpSpPr>
            <p:cNvPr id="1902" name="Group 1902"/>
            <p:cNvGrpSpPr/>
            <p:nvPr/>
          </p:nvGrpSpPr>
          <p:grpSpPr>
            <a:xfrm>
              <a:off x="143147" y="0"/>
              <a:ext cx="2199588" cy="682398"/>
              <a:chOff x="0" y="0"/>
              <a:chExt cx="2199587" cy="682397"/>
            </a:xfrm>
          </p:grpSpPr>
          <p:sp>
            <p:nvSpPr>
              <p:cNvPr id="1899" name="Shape 1899"/>
              <p:cNvSpPr/>
              <p:nvPr/>
            </p:nvSpPr>
            <p:spPr>
              <a:xfrm>
                <a:off x="0" y="0"/>
                <a:ext cx="2199588" cy="68239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 b="1"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1900" name="Shape 1900"/>
              <p:cNvSpPr/>
              <p:nvPr/>
            </p:nvSpPr>
            <p:spPr>
              <a:xfrm>
                <a:off x="41350" y="30617"/>
                <a:ext cx="2071300" cy="17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Cloud Controller</a:t>
                </a:r>
              </a:p>
            </p:txBody>
          </p:sp>
          <p:pic>
            <p:nvPicPr>
              <p:cNvPr id="1901" name="image10.png" descr="ICON_VM_basic_label_Q308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92456" y="170944"/>
                <a:ext cx="404363" cy="4739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903" name="Shape 1903"/>
            <p:cNvSpPr/>
            <p:nvPr/>
          </p:nvSpPr>
          <p:spPr>
            <a:xfrm>
              <a:off x="0" y="310036"/>
              <a:ext cx="631981" cy="274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Agent</a:t>
              </a:r>
            </a:p>
          </p:txBody>
        </p:sp>
        <p:grpSp>
          <p:nvGrpSpPr>
            <p:cNvPr id="1907" name="Group 1907"/>
            <p:cNvGrpSpPr/>
            <p:nvPr/>
          </p:nvGrpSpPr>
          <p:grpSpPr>
            <a:xfrm>
              <a:off x="689418" y="283520"/>
              <a:ext cx="1023565" cy="343575"/>
              <a:chOff x="0" y="-34502"/>
              <a:chExt cx="1023564" cy="343574"/>
            </a:xfrm>
          </p:grpSpPr>
          <p:pic>
            <p:nvPicPr>
              <p:cNvPr id="1904" name="Picture 1903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9103" y="-34503"/>
                <a:ext cx="1014462" cy="343576"/>
              </a:xfrm>
              <a:prstGeom prst="rect">
                <a:avLst/>
              </a:prstGeom>
              <a:effectLst/>
            </p:spPr>
          </p:pic>
          <p:sp>
            <p:nvSpPr>
              <p:cNvPr id="1906" name="Shape 1906"/>
              <p:cNvSpPr/>
              <p:nvPr/>
            </p:nvSpPr>
            <p:spPr>
              <a:xfrm>
                <a:off x="0" y="0"/>
                <a:ext cx="779463" cy="274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r">
                  <a:defRPr sz="1000">
                    <a:solidFill>
                      <a:srgbClr val="FFFFFF"/>
                    </a:solidFill>
                    <a:uFillTx/>
                    <a:latin typeface="Avenir Next Demi Bold"/>
                    <a:ea typeface="Avenir Next Demi Bold"/>
                    <a:cs typeface="Avenir Next Demi Bold"/>
                    <a:sym typeface="Avenir Next Demi 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00">
                    <a:solidFill>
                      <a:srgbClr val="FFFFFF"/>
                    </a:solidFill>
                  </a:rPr>
                  <a:t>Process</a:t>
                </a:r>
              </a:p>
            </p:txBody>
          </p:sp>
        </p:grpSp>
      </p:grpSp>
      <p:sp>
        <p:nvSpPr>
          <p:cNvPr id="1909" name="Shape 1909"/>
          <p:cNvSpPr/>
          <p:nvPr/>
        </p:nvSpPr>
        <p:spPr>
          <a:xfrm>
            <a:off x="6214271" y="3255149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1910" name="Shape 1910"/>
          <p:cNvSpPr/>
          <p:nvPr/>
        </p:nvSpPr>
        <p:spPr>
          <a:xfrm>
            <a:off x="6214271" y="2497059"/>
            <a:ext cx="779463" cy="274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FFFFFF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1911" name="Shape 1911"/>
          <p:cNvSpPr/>
          <p:nvPr/>
        </p:nvSpPr>
        <p:spPr>
          <a:xfrm>
            <a:off x="6013426" y="954515"/>
            <a:ext cx="1334243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1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1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Pivotal CF</a:t>
            </a:r>
          </a:p>
        </p:txBody>
      </p:sp>
      <p:grpSp>
        <p:nvGrpSpPr>
          <p:cNvPr id="1920" name="Group 1920"/>
          <p:cNvGrpSpPr/>
          <p:nvPr/>
        </p:nvGrpSpPr>
        <p:grpSpPr>
          <a:xfrm>
            <a:off x="5524853" y="1400829"/>
            <a:ext cx="2318246" cy="682399"/>
            <a:chOff x="0" y="0"/>
            <a:chExt cx="2318245" cy="682397"/>
          </a:xfrm>
        </p:grpSpPr>
        <p:grpSp>
          <p:nvGrpSpPr>
            <p:cNvPr id="1915" name="Group 1915"/>
            <p:cNvGrpSpPr/>
            <p:nvPr/>
          </p:nvGrpSpPr>
          <p:grpSpPr>
            <a:xfrm>
              <a:off x="118658" y="0"/>
              <a:ext cx="2199588" cy="682398"/>
              <a:chOff x="0" y="0"/>
              <a:chExt cx="2199587" cy="682397"/>
            </a:xfrm>
          </p:grpSpPr>
          <p:sp>
            <p:nvSpPr>
              <p:cNvPr id="1912" name="Shape 1912"/>
              <p:cNvSpPr/>
              <p:nvPr/>
            </p:nvSpPr>
            <p:spPr>
              <a:xfrm>
                <a:off x="0" y="0"/>
                <a:ext cx="2199588" cy="682398"/>
              </a:xfrm>
              <a:prstGeom prst="roundRect">
                <a:avLst>
                  <a:gd name="adj" fmla="val 4579"/>
                </a:avLst>
              </a:prstGeom>
              <a:solidFill>
                <a:srgbClr val="29756E"/>
              </a:soli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1200" b="1"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sp>
            <p:nvSpPr>
              <p:cNvPr id="1913" name="Shape 1913"/>
              <p:cNvSpPr/>
              <p:nvPr/>
            </p:nvSpPr>
            <p:spPr>
              <a:xfrm>
                <a:off x="54050" y="30617"/>
                <a:ext cx="2071300" cy="17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 sz="1200">
                    <a:solidFill>
                      <a:srgbClr val="FFFFFF"/>
                    </a:solidFill>
                    <a:uFillTx/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Cloud Controller</a:t>
                </a:r>
              </a:p>
            </p:txBody>
          </p:sp>
          <p:pic>
            <p:nvPicPr>
              <p:cNvPr id="1914" name="image10.png" descr="ICON_VM_basic_label_Q308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92456" y="170944"/>
                <a:ext cx="404363" cy="4739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916" name="Shape 1916"/>
            <p:cNvSpPr/>
            <p:nvPr/>
          </p:nvSpPr>
          <p:spPr>
            <a:xfrm>
              <a:off x="0" y="311014"/>
              <a:ext cx="631981" cy="274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Agent</a:t>
              </a: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689418" y="321857"/>
              <a:ext cx="779463" cy="274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>
                <a:defRPr sz="10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Process</a:t>
              </a:r>
            </a:p>
          </p:txBody>
        </p:sp>
        <p:pic>
          <p:nvPicPr>
            <p:cNvPr id="1918" name="Picture 1917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42577" y="291538"/>
              <a:ext cx="1014462" cy="343575"/>
            </a:xfrm>
            <a:prstGeom prst="rect">
              <a:avLst/>
            </a:prstGeom>
            <a:effectLst/>
          </p:spPr>
        </p:pic>
      </p:grpSp>
      <p:pic>
        <p:nvPicPr>
          <p:cNvPr id="1921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7700" y="907526"/>
            <a:ext cx="1767996" cy="443631"/>
          </a:xfrm>
          <a:prstGeom prst="rect">
            <a:avLst/>
          </a:prstGeom>
          <a:ln w="12700">
            <a:miter lim="400000"/>
          </a:ln>
        </p:spPr>
      </p:pic>
      <p:sp>
        <p:nvSpPr>
          <p:cNvPr id="1922" name="Shape 1922"/>
          <p:cNvSpPr/>
          <p:nvPr/>
        </p:nvSpPr>
        <p:spPr>
          <a:xfrm>
            <a:off x="3384849" y="2684212"/>
            <a:ext cx="1011285" cy="274571"/>
          </a:xfrm>
          <a:prstGeom prst="roundRect">
            <a:avLst>
              <a:gd name="adj" fmla="val 1587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2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Ressurector</a:t>
            </a:r>
          </a:p>
        </p:txBody>
      </p:sp>
      <p:cxnSp>
        <p:nvCxnSpPr>
          <p:cNvPr id="1923" name="Connector 1923"/>
          <p:cNvCxnSpPr>
            <a:stCxn id="1886" idx="0"/>
            <a:endCxn id="1922" idx="0"/>
          </p:cNvCxnSpPr>
          <p:nvPr/>
        </p:nvCxnSpPr>
        <p:spPr>
          <a:xfrm>
            <a:off x="2988846" y="2134843"/>
            <a:ext cx="901646" cy="686655"/>
          </a:xfrm>
          <a:prstGeom prst="straightConnector1">
            <a:avLst/>
          </a:prstGeom>
          <a:ln w="19050">
            <a:solidFill>
              <a:srgbClr val="535353"/>
            </a:solidFill>
            <a:tailEnd type="triangle"/>
          </a:ln>
        </p:spPr>
      </p:cxnSp>
      <p:sp>
        <p:nvSpPr>
          <p:cNvPr id="1931" name="Shape 1931"/>
          <p:cNvSpPr/>
          <p:nvPr/>
        </p:nvSpPr>
        <p:spPr>
          <a:xfrm>
            <a:off x="4007324" y="1927365"/>
            <a:ext cx="1517530" cy="756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568" y="11970"/>
                  <a:pt x="11768" y="477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925" name="Shape 1925"/>
          <p:cNvSpPr/>
          <p:nvPr/>
        </p:nvSpPr>
        <p:spPr>
          <a:xfrm>
            <a:off x="4362758" y="2296518"/>
            <a:ext cx="965201" cy="53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000">
                <a:solidFill>
                  <a:srgbClr val="535353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535353"/>
                </a:solidFill>
              </a:rPr>
              <a:t>Re-create VM</a:t>
            </a:r>
          </a:p>
        </p:txBody>
      </p:sp>
      <p:sp>
        <p:nvSpPr>
          <p:cNvPr id="1926" name="Shape 1926"/>
          <p:cNvSpPr/>
          <p:nvPr/>
        </p:nvSpPr>
        <p:spPr>
          <a:xfrm>
            <a:off x="958113" y="3055123"/>
            <a:ext cx="1303646" cy="51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VM is 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missing…</a:t>
            </a:r>
          </a:p>
        </p:txBody>
      </p:sp>
      <p:pic>
        <p:nvPicPr>
          <p:cNvPr id="1927" name="Picture 1926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8900000">
            <a:off x="6192181" y="3977401"/>
            <a:ext cx="862193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928" name="Picture 1927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3500000">
            <a:off x="6172994" y="3966924"/>
            <a:ext cx="960864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fill="hold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" presetClass="exit" presetSubtype="5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blinds(vertical)">
                                      <p:cBhvr>
                                        <p:cTn id="24" dur="1500" fill="hold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50"/>
                            </p:stCondLst>
                            <p:childTnLst>
                              <p:par>
                                <p:cTn id="36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23" presetClass="entr" presetSubtype="3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0" fill="hold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0" fill="hold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9" grpId="6" animBg="1" advAuto="0"/>
      <p:bldP spid="1930" grpId="8" animBg="1" advAuto="0"/>
      <p:bldP spid="1908" grpId="5" animBg="1" advAuto="0"/>
      <p:bldP spid="1920" grpId="12" animBg="1" advAuto="0"/>
      <p:bldP spid="1923" grpId="9" animBg="1" advAuto="0"/>
      <p:bldP spid="1931" grpId="11" animBg="1" advAuto="0"/>
      <p:bldP spid="1925" grpId="10" animBg="1" advAuto="0"/>
      <p:bldP spid="1926" grpId="7" animBg="1" advAuto="0"/>
      <p:bldP spid="1927" grpId="1" animBg="1" advAuto="0"/>
      <p:bldP spid="1927" grpId="3" animBg="1" advAuto="0"/>
      <p:bldP spid="1928" grpId="2" animBg="1" advAuto="0"/>
      <p:bldP spid="1928" grpId="4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Shape 19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62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193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03" y="-48218"/>
            <a:ext cx="9154406" cy="5214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5" name="Picture 1934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8766" y="4734286"/>
            <a:ext cx="2441245" cy="4365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" grpId="1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63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939" name="Shape 1939"/>
          <p:cNvSpPr>
            <a:spLocks noGrp="1"/>
          </p:cNvSpPr>
          <p:nvPr>
            <p:ph type="title" idx="4294967295"/>
          </p:nvPr>
        </p:nvSpPr>
        <p:spPr>
          <a:xfrm>
            <a:off x="366712" y="3466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4 Layers of built-in High Availability</a:t>
            </a:r>
          </a:p>
        </p:txBody>
      </p:sp>
      <p:sp>
        <p:nvSpPr>
          <p:cNvPr id="1940" name="Shape 1940"/>
          <p:cNvSpPr/>
          <p:nvPr/>
        </p:nvSpPr>
        <p:spPr>
          <a:xfrm>
            <a:off x="-21312" y="1139234"/>
            <a:ext cx="4484798" cy="3460980"/>
          </a:xfrm>
          <a:prstGeom prst="roundRect">
            <a:avLst>
              <a:gd name="adj" fmla="val 3558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94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47" y="1259428"/>
            <a:ext cx="4665815" cy="3382716"/>
          </a:xfrm>
          <a:prstGeom prst="rect">
            <a:avLst/>
          </a:prstGeom>
          <a:ln w="12700">
            <a:miter lim="400000"/>
          </a:ln>
        </p:spPr>
      </p:pic>
      <p:sp>
        <p:nvSpPr>
          <p:cNvPr id="1942" name="Shape 1942"/>
          <p:cNvSpPr/>
          <p:nvPr/>
        </p:nvSpPr>
        <p:spPr>
          <a:xfrm>
            <a:off x="205665" y="1500400"/>
            <a:ext cx="3492648" cy="25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Application Instance</a:t>
            </a:r>
            <a:endParaRPr sz="2400">
              <a:solidFill>
                <a:srgbClr val="29756E"/>
              </a:solidFill>
            </a:endParaRP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29756E"/>
                </a:solidFill>
              </a:rPr>
              <a:t> </a:t>
            </a:r>
            <a:r>
              <a:rPr sz="2400">
                <a:solidFill>
                  <a:srgbClr val="A7A7A7"/>
                </a:solidFill>
              </a:rPr>
              <a:t>Platform Processes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Platform VMs</a:t>
            </a:r>
          </a:p>
          <a:p>
            <a:pPr lvl="0" defTabSz="457200">
              <a:lnSpc>
                <a:spcPct val="200000"/>
              </a:lnSpc>
              <a:defRPr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A7A7A7"/>
                </a:solidFill>
              </a:rPr>
              <a:t> </a:t>
            </a:r>
            <a:r>
              <a:rPr sz="2400">
                <a:solidFill>
                  <a:srgbClr val="29756E"/>
                </a:solidFill>
              </a:rPr>
              <a:t>Availability Zones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Shape 1944"/>
          <p:cNvSpPr/>
          <p:nvPr/>
        </p:nvSpPr>
        <p:spPr>
          <a:xfrm>
            <a:off x="6271888" y="852465"/>
            <a:ext cx="2120891" cy="3352249"/>
          </a:xfrm>
          <a:prstGeom prst="roundRect">
            <a:avLst>
              <a:gd name="adj" fmla="val 2395"/>
            </a:avLst>
          </a:prstGeom>
          <a:gradFill>
            <a:gsLst>
              <a:gs pos="0">
                <a:srgbClr val="A7A7A7"/>
              </a:gs>
              <a:gs pos="100000">
                <a:srgbClr val="FFFFFF"/>
              </a:gs>
            </a:gsLst>
            <a:lin ang="16200000"/>
          </a:gra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r"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</a:p>
        </p:txBody>
      </p:sp>
      <p:sp>
        <p:nvSpPr>
          <p:cNvPr id="1945" name="Shape 1945"/>
          <p:cNvSpPr/>
          <p:nvPr/>
        </p:nvSpPr>
        <p:spPr>
          <a:xfrm>
            <a:off x="6426486" y="936049"/>
            <a:ext cx="186249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2975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Availability Zone #2</a:t>
            </a:r>
          </a:p>
        </p:txBody>
      </p:sp>
      <p:sp>
        <p:nvSpPr>
          <p:cNvPr id="1946" name="Shape 19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64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947" name="Shape 1947"/>
          <p:cNvSpPr>
            <a:spLocks noGrp="1"/>
          </p:cNvSpPr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Availability Zones</a:t>
            </a:r>
          </a:p>
        </p:txBody>
      </p:sp>
      <p:pic>
        <p:nvPicPr>
          <p:cNvPr id="194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1146" y="279655"/>
            <a:ext cx="241301" cy="2286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954" name="Group 1954"/>
          <p:cNvGrpSpPr/>
          <p:nvPr/>
        </p:nvGrpSpPr>
        <p:grpSpPr>
          <a:xfrm>
            <a:off x="6551542" y="3259432"/>
            <a:ext cx="1595449" cy="842351"/>
            <a:chOff x="0" y="0"/>
            <a:chExt cx="1595447" cy="842349"/>
          </a:xfrm>
        </p:grpSpPr>
        <p:grpSp>
          <p:nvGrpSpPr>
            <p:cNvPr id="1952" name="Group 1952"/>
            <p:cNvGrpSpPr/>
            <p:nvPr/>
          </p:nvGrpSpPr>
          <p:grpSpPr>
            <a:xfrm>
              <a:off x="0" y="0"/>
              <a:ext cx="1595448" cy="842350"/>
              <a:chOff x="0" y="0"/>
              <a:chExt cx="1595447" cy="842349"/>
            </a:xfrm>
          </p:grpSpPr>
          <p:sp>
            <p:nvSpPr>
              <p:cNvPr id="1949" name="Shape 1949"/>
              <p:cNvSpPr/>
              <p:nvPr/>
            </p:nvSpPr>
            <p:spPr>
              <a:xfrm>
                <a:off x="0" y="0"/>
                <a:ext cx="1595448" cy="842350"/>
              </a:xfrm>
              <a:prstGeom prst="roundRect">
                <a:avLst>
                  <a:gd name="adj" fmla="val 6031"/>
                </a:avLst>
              </a:prstGeom>
              <a:solidFill>
                <a:srgbClr val="29756E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  <a:uFillTx/>
                  </a:defRPr>
                </a:pPr>
                <a:r>
                  <a:rPr>
                    <a:solidFill>
                      <a:srgbClr val="FFFFFF"/>
                    </a:solidFill>
                    <a:uFill>
                      <a:solidFill>
                        <a:srgbClr val="4D4D4D"/>
                      </a:solidFill>
                    </a:uFill>
                  </a:rPr>
                  <a:t>       DEA</a:t>
                </a:r>
              </a:p>
            </p:txBody>
          </p:sp>
          <p:sp>
            <p:nvSpPr>
              <p:cNvPr id="1950" name="Shape 1950"/>
              <p:cNvSpPr/>
              <p:nvPr/>
            </p:nvSpPr>
            <p:spPr>
              <a:xfrm rot="5400000">
                <a:off x="606422" y="68763"/>
                <a:ext cx="382604" cy="9786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2320"/>
                    </a:moveTo>
                    <a:lnTo>
                      <a:pt x="20220" y="2320"/>
                    </a:lnTo>
                    <a:lnTo>
                      <a:pt x="20220" y="717"/>
                    </a:lnTo>
                    <a:lnTo>
                      <a:pt x="1380" y="717"/>
                    </a:lnTo>
                    <a:close/>
                    <a:moveTo>
                      <a:pt x="1380" y="4641"/>
                    </a:moveTo>
                    <a:lnTo>
                      <a:pt x="20220" y="4641"/>
                    </a:lnTo>
                    <a:lnTo>
                      <a:pt x="20220" y="3037"/>
                    </a:lnTo>
                    <a:lnTo>
                      <a:pt x="1380" y="3037"/>
                    </a:lnTo>
                    <a:close/>
                    <a:moveTo>
                      <a:pt x="1380" y="6961"/>
                    </a:moveTo>
                    <a:lnTo>
                      <a:pt x="20220" y="6961"/>
                    </a:lnTo>
                    <a:lnTo>
                      <a:pt x="20220" y="5358"/>
                    </a:lnTo>
                    <a:lnTo>
                      <a:pt x="1380" y="5358"/>
                    </a:lnTo>
                    <a:close/>
                    <a:moveTo>
                      <a:pt x="1380" y="9281"/>
                    </a:moveTo>
                    <a:lnTo>
                      <a:pt x="20220" y="9281"/>
                    </a:lnTo>
                    <a:lnTo>
                      <a:pt x="20220" y="7678"/>
                    </a:lnTo>
                    <a:lnTo>
                      <a:pt x="1380" y="7678"/>
                    </a:lnTo>
                    <a:close/>
                    <a:moveTo>
                      <a:pt x="1380" y="11602"/>
                    </a:moveTo>
                    <a:lnTo>
                      <a:pt x="20220" y="11602"/>
                    </a:lnTo>
                    <a:lnTo>
                      <a:pt x="20220" y="9998"/>
                    </a:lnTo>
                    <a:lnTo>
                      <a:pt x="1380" y="9998"/>
                    </a:lnTo>
                    <a:close/>
                    <a:moveTo>
                      <a:pt x="1380" y="13922"/>
                    </a:moveTo>
                    <a:lnTo>
                      <a:pt x="20220" y="13922"/>
                    </a:lnTo>
                    <a:lnTo>
                      <a:pt x="20220" y="12319"/>
                    </a:lnTo>
                    <a:lnTo>
                      <a:pt x="1380" y="12319"/>
                    </a:lnTo>
                    <a:close/>
                    <a:moveTo>
                      <a:pt x="1380" y="16242"/>
                    </a:moveTo>
                    <a:lnTo>
                      <a:pt x="20220" y="16242"/>
                    </a:lnTo>
                    <a:lnTo>
                      <a:pt x="20220" y="14639"/>
                    </a:lnTo>
                    <a:lnTo>
                      <a:pt x="1380" y="14639"/>
                    </a:lnTo>
                    <a:close/>
                    <a:moveTo>
                      <a:pt x="1380" y="18562"/>
                    </a:moveTo>
                    <a:lnTo>
                      <a:pt x="20220" y="18562"/>
                    </a:lnTo>
                    <a:lnTo>
                      <a:pt x="20220" y="16959"/>
                    </a:lnTo>
                    <a:lnTo>
                      <a:pt x="1380" y="16959"/>
                    </a:lnTo>
                    <a:close/>
                    <a:moveTo>
                      <a:pt x="1380" y="20883"/>
                    </a:moveTo>
                    <a:lnTo>
                      <a:pt x="20220" y="20883"/>
                    </a:lnTo>
                    <a:lnTo>
                      <a:pt x="20220" y="19280"/>
                    </a:lnTo>
                    <a:lnTo>
                      <a:pt x="1380" y="19280"/>
                    </a:lnTo>
                    <a:close/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20565" y="21600"/>
                    </a:lnTo>
                    <a:lnTo>
                      <a:pt x="20565" y="21600"/>
                    </a:lnTo>
                    <a:lnTo>
                      <a:pt x="345" y="21600"/>
                    </a:lnTo>
                    <a:lnTo>
                      <a:pt x="345" y="21600"/>
                    </a:ln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pic>
            <p:nvPicPr>
              <p:cNvPr id="1951" name="pasted-image.pdf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4270" y="55033"/>
                <a:ext cx="241301" cy="22860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953" name="Shape 1953"/>
            <p:cNvSpPr/>
            <p:nvPr/>
          </p:nvSpPr>
          <p:spPr>
            <a:xfrm>
              <a:off x="1036706" y="429030"/>
              <a:ext cx="177449" cy="22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615"/>
                  </a:moveTo>
                  <a:cubicBezTo>
                    <a:pt x="9309" y="10615"/>
                    <a:pt x="8100" y="11561"/>
                    <a:pt x="8100" y="12728"/>
                  </a:cubicBezTo>
                  <a:cubicBezTo>
                    <a:pt x="8100" y="13666"/>
                    <a:pt x="8879" y="14461"/>
                    <a:pt x="9969" y="14711"/>
                  </a:cubicBezTo>
                  <a:lnTo>
                    <a:pt x="9969" y="18845"/>
                  </a:lnTo>
                  <a:cubicBezTo>
                    <a:pt x="9969" y="19205"/>
                    <a:pt x="10341" y="19496"/>
                    <a:pt x="10800" y="19496"/>
                  </a:cubicBezTo>
                  <a:cubicBezTo>
                    <a:pt x="11259" y="19496"/>
                    <a:pt x="11631" y="19205"/>
                    <a:pt x="11631" y="18845"/>
                  </a:cubicBezTo>
                  <a:lnTo>
                    <a:pt x="11631" y="14711"/>
                  </a:lnTo>
                  <a:cubicBezTo>
                    <a:pt x="12721" y="14461"/>
                    <a:pt x="13500" y="13666"/>
                    <a:pt x="13500" y="12728"/>
                  </a:cubicBezTo>
                  <a:cubicBezTo>
                    <a:pt x="13500" y="11561"/>
                    <a:pt x="12291" y="10615"/>
                    <a:pt x="10800" y="10615"/>
                  </a:cubicBezTo>
                  <a:close/>
                  <a:moveTo>
                    <a:pt x="10800" y="2911"/>
                  </a:moveTo>
                  <a:cubicBezTo>
                    <a:pt x="8542" y="2911"/>
                    <a:pt x="6712" y="4344"/>
                    <a:pt x="6712" y="6111"/>
                  </a:cubicBezTo>
                  <a:lnTo>
                    <a:pt x="6712" y="6111"/>
                  </a:lnTo>
                  <a:lnTo>
                    <a:pt x="6706" y="6111"/>
                  </a:lnTo>
                  <a:lnTo>
                    <a:pt x="6706" y="9188"/>
                  </a:lnTo>
                  <a:lnTo>
                    <a:pt x="14894" y="9188"/>
                  </a:lnTo>
                  <a:lnTo>
                    <a:pt x="14894" y="6111"/>
                  </a:lnTo>
                  <a:lnTo>
                    <a:pt x="14888" y="6111"/>
                  </a:lnTo>
                  <a:cubicBezTo>
                    <a:pt x="14888" y="6111"/>
                    <a:pt x="14888" y="6111"/>
                    <a:pt x="14888" y="6111"/>
                  </a:cubicBezTo>
                  <a:cubicBezTo>
                    <a:pt x="14888" y="4344"/>
                    <a:pt x="13058" y="2911"/>
                    <a:pt x="10800" y="2911"/>
                  </a:cubicBezTo>
                  <a:close/>
                  <a:moveTo>
                    <a:pt x="10800" y="0"/>
                  </a:moveTo>
                  <a:cubicBezTo>
                    <a:pt x="14973" y="0"/>
                    <a:pt x="18355" y="2648"/>
                    <a:pt x="18355" y="5915"/>
                  </a:cubicBezTo>
                  <a:lnTo>
                    <a:pt x="18355" y="9188"/>
                  </a:lnTo>
                  <a:lnTo>
                    <a:pt x="18958" y="9188"/>
                  </a:lnTo>
                  <a:cubicBezTo>
                    <a:pt x="20417" y="9188"/>
                    <a:pt x="21600" y="10114"/>
                    <a:pt x="21600" y="11257"/>
                  </a:cubicBezTo>
                  <a:lnTo>
                    <a:pt x="21600" y="19531"/>
                  </a:lnTo>
                  <a:cubicBezTo>
                    <a:pt x="21600" y="20674"/>
                    <a:pt x="20417" y="21600"/>
                    <a:pt x="18958" y="21600"/>
                  </a:cubicBezTo>
                  <a:lnTo>
                    <a:pt x="2642" y="21600"/>
                  </a:lnTo>
                  <a:cubicBezTo>
                    <a:pt x="1183" y="21600"/>
                    <a:pt x="0" y="20674"/>
                    <a:pt x="0" y="19531"/>
                  </a:cubicBezTo>
                  <a:lnTo>
                    <a:pt x="0" y="11257"/>
                  </a:lnTo>
                  <a:cubicBezTo>
                    <a:pt x="0" y="10114"/>
                    <a:pt x="1183" y="9188"/>
                    <a:pt x="2642" y="9188"/>
                  </a:cubicBezTo>
                  <a:lnTo>
                    <a:pt x="3245" y="9188"/>
                  </a:lnTo>
                  <a:lnTo>
                    <a:pt x="3245" y="5915"/>
                  </a:lnTo>
                  <a:cubicBezTo>
                    <a:pt x="3245" y="2648"/>
                    <a:pt x="662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1960" name="Group 1960"/>
          <p:cNvGrpSpPr/>
          <p:nvPr/>
        </p:nvGrpSpPr>
        <p:grpSpPr>
          <a:xfrm>
            <a:off x="6551542" y="2319632"/>
            <a:ext cx="1595449" cy="842351"/>
            <a:chOff x="0" y="0"/>
            <a:chExt cx="1595447" cy="842349"/>
          </a:xfrm>
        </p:grpSpPr>
        <p:grpSp>
          <p:nvGrpSpPr>
            <p:cNvPr id="1958" name="Group 1958"/>
            <p:cNvGrpSpPr/>
            <p:nvPr/>
          </p:nvGrpSpPr>
          <p:grpSpPr>
            <a:xfrm>
              <a:off x="0" y="0"/>
              <a:ext cx="1595448" cy="842350"/>
              <a:chOff x="0" y="0"/>
              <a:chExt cx="1595447" cy="842349"/>
            </a:xfrm>
          </p:grpSpPr>
          <p:sp>
            <p:nvSpPr>
              <p:cNvPr id="1955" name="Shape 1955"/>
              <p:cNvSpPr/>
              <p:nvPr/>
            </p:nvSpPr>
            <p:spPr>
              <a:xfrm>
                <a:off x="0" y="0"/>
                <a:ext cx="1595448" cy="842350"/>
              </a:xfrm>
              <a:prstGeom prst="roundRect">
                <a:avLst>
                  <a:gd name="adj" fmla="val 6031"/>
                </a:avLst>
              </a:prstGeom>
              <a:solidFill>
                <a:srgbClr val="29756E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  <a:uFillTx/>
                  </a:defRPr>
                </a:pPr>
                <a:r>
                  <a:rPr>
                    <a:solidFill>
                      <a:srgbClr val="FFFFFF"/>
                    </a:solidFill>
                    <a:uFill>
                      <a:solidFill>
                        <a:srgbClr val="4D4D4D"/>
                      </a:solidFill>
                    </a:uFill>
                  </a:rPr>
                  <a:t>       DEA</a:t>
                </a:r>
              </a:p>
            </p:txBody>
          </p:sp>
          <p:sp>
            <p:nvSpPr>
              <p:cNvPr id="1956" name="Shape 1956"/>
              <p:cNvSpPr/>
              <p:nvPr/>
            </p:nvSpPr>
            <p:spPr>
              <a:xfrm rot="5400000">
                <a:off x="606422" y="68763"/>
                <a:ext cx="382604" cy="9786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2320"/>
                    </a:moveTo>
                    <a:lnTo>
                      <a:pt x="20220" y="2320"/>
                    </a:lnTo>
                    <a:lnTo>
                      <a:pt x="20220" y="717"/>
                    </a:lnTo>
                    <a:lnTo>
                      <a:pt x="1380" y="717"/>
                    </a:lnTo>
                    <a:close/>
                    <a:moveTo>
                      <a:pt x="1380" y="4641"/>
                    </a:moveTo>
                    <a:lnTo>
                      <a:pt x="20220" y="4641"/>
                    </a:lnTo>
                    <a:lnTo>
                      <a:pt x="20220" y="3037"/>
                    </a:lnTo>
                    <a:lnTo>
                      <a:pt x="1380" y="3037"/>
                    </a:lnTo>
                    <a:close/>
                    <a:moveTo>
                      <a:pt x="1380" y="6961"/>
                    </a:moveTo>
                    <a:lnTo>
                      <a:pt x="20220" y="6961"/>
                    </a:lnTo>
                    <a:lnTo>
                      <a:pt x="20220" y="5358"/>
                    </a:lnTo>
                    <a:lnTo>
                      <a:pt x="1380" y="5358"/>
                    </a:lnTo>
                    <a:close/>
                    <a:moveTo>
                      <a:pt x="1380" y="9281"/>
                    </a:moveTo>
                    <a:lnTo>
                      <a:pt x="20220" y="9281"/>
                    </a:lnTo>
                    <a:lnTo>
                      <a:pt x="20220" y="7678"/>
                    </a:lnTo>
                    <a:lnTo>
                      <a:pt x="1380" y="7678"/>
                    </a:lnTo>
                    <a:close/>
                    <a:moveTo>
                      <a:pt x="1380" y="11602"/>
                    </a:moveTo>
                    <a:lnTo>
                      <a:pt x="20220" y="11602"/>
                    </a:lnTo>
                    <a:lnTo>
                      <a:pt x="20220" y="9998"/>
                    </a:lnTo>
                    <a:lnTo>
                      <a:pt x="1380" y="9998"/>
                    </a:lnTo>
                    <a:close/>
                    <a:moveTo>
                      <a:pt x="1380" y="13922"/>
                    </a:moveTo>
                    <a:lnTo>
                      <a:pt x="20220" y="13922"/>
                    </a:lnTo>
                    <a:lnTo>
                      <a:pt x="20220" y="12319"/>
                    </a:lnTo>
                    <a:lnTo>
                      <a:pt x="1380" y="12319"/>
                    </a:lnTo>
                    <a:close/>
                    <a:moveTo>
                      <a:pt x="1380" y="16242"/>
                    </a:moveTo>
                    <a:lnTo>
                      <a:pt x="20220" y="16242"/>
                    </a:lnTo>
                    <a:lnTo>
                      <a:pt x="20220" y="14639"/>
                    </a:lnTo>
                    <a:lnTo>
                      <a:pt x="1380" y="14639"/>
                    </a:lnTo>
                    <a:close/>
                    <a:moveTo>
                      <a:pt x="1380" y="18562"/>
                    </a:moveTo>
                    <a:lnTo>
                      <a:pt x="20220" y="18562"/>
                    </a:lnTo>
                    <a:lnTo>
                      <a:pt x="20220" y="16959"/>
                    </a:lnTo>
                    <a:lnTo>
                      <a:pt x="1380" y="16959"/>
                    </a:lnTo>
                    <a:close/>
                    <a:moveTo>
                      <a:pt x="1380" y="20883"/>
                    </a:moveTo>
                    <a:lnTo>
                      <a:pt x="20220" y="20883"/>
                    </a:lnTo>
                    <a:lnTo>
                      <a:pt x="20220" y="19280"/>
                    </a:lnTo>
                    <a:lnTo>
                      <a:pt x="1380" y="19280"/>
                    </a:lnTo>
                    <a:close/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20565" y="21600"/>
                    </a:lnTo>
                    <a:lnTo>
                      <a:pt x="20565" y="21600"/>
                    </a:lnTo>
                    <a:lnTo>
                      <a:pt x="345" y="21600"/>
                    </a:lnTo>
                    <a:lnTo>
                      <a:pt x="345" y="21600"/>
                    </a:ln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pic>
            <p:nvPicPr>
              <p:cNvPr id="1957" name="pasted-image.pdf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4270" y="55033"/>
                <a:ext cx="241301" cy="22860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959" name="Shape 1959"/>
            <p:cNvSpPr/>
            <p:nvPr/>
          </p:nvSpPr>
          <p:spPr>
            <a:xfrm>
              <a:off x="1036706" y="429030"/>
              <a:ext cx="177449" cy="22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615"/>
                  </a:moveTo>
                  <a:cubicBezTo>
                    <a:pt x="9309" y="10615"/>
                    <a:pt x="8100" y="11561"/>
                    <a:pt x="8100" y="12728"/>
                  </a:cubicBezTo>
                  <a:cubicBezTo>
                    <a:pt x="8100" y="13666"/>
                    <a:pt x="8879" y="14461"/>
                    <a:pt x="9969" y="14711"/>
                  </a:cubicBezTo>
                  <a:lnTo>
                    <a:pt x="9969" y="18845"/>
                  </a:lnTo>
                  <a:cubicBezTo>
                    <a:pt x="9969" y="19205"/>
                    <a:pt x="10341" y="19496"/>
                    <a:pt x="10800" y="19496"/>
                  </a:cubicBezTo>
                  <a:cubicBezTo>
                    <a:pt x="11259" y="19496"/>
                    <a:pt x="11631" y="19205"/>
                    <a:pt x="11631" y="18845"/>
                  </a:cubicBezTo>
                  <a:lnTo>
                    <a:pt x="11631" y="14711"/>
                  </a:lnTo>
                  <a:cubicBezTo>
                    <a:pt x="12721" y="14461"/>
                    <a:pt x="13500" y="13666"/>
                    <a:pt x="13500" y="12728"/>
                  </a:cubicBezTo>
                  <a:cubicBezTo>
                    <a:pt x="13500" y="11561"/>
                    <a:pt x="12291" y="10615"/>
                    <a:pt x="10800" y="10615"/>
                  </a:cubicBezTo>
                  <a:close/>
                  <a:moveTo>
                    <a:pt x="10800" y="2911"/>
                  </a:moveTo>
                  <a:cubicBezTo>
                    <a:pt x="8542" y="2911"/>
                    <a:pt x="6712" y="4344"/>
                    <a:pt x="6712" y="6111"/>
                  </a:cubicBezTo>
                  <a:lnTo>
                    <a:pt x="6712" y="6111"/>
                  </a:lnTo>
                  <a:lnTo>
                    <a:pt x="6706" y="6111"/>
                  </a:lnTo>
                  <a:lnTo>
                    <a:pt x="6706" y="9188"/>
                  </a:lnTo>
                  <a:lnTo>
                    <a:pt x="14894" y="9188"/>
                  </a:lnTo>
                  <a:lnTo>
                    <a:pt x="14894" y="6111"/>
                  </a:lnTo>
                  <a:lnTo>
                    <a:pt x="14888" y="6111"/>
                  </a:lnTo>
                  <a:cubicBezTo>
                    <a:pt x="14888" y="6111"/>
                    <a:pt x="14888" y="6111"/>
                    <a:pt x="14888" y="6111"/>
                  </a:cubicBezTo>
                  <a:cubicBezTo>
                    <a:pt x="14888" y="4344"/>
                    <a:pt x="13058" y="2911"/>
                    <a:pt x="10800" y="2911"/>
                  </a:cubicBezTo>
                  <a:close/>
                  <a:moveTo>
                    <a:pt x="10800" y="0"/>
                  </a:moveTo>
                  <a:cubicBezTo>
                    <a:pt x="14973" y="0"/>
                    <a:pt x="18355" y="2648"/>
                    <a:pt x="18355" y="5915"/>
                  </a:cubicBezTo>
                  <a:lnTo>
                    <a:pt x="18355" y="9188"/>
                  </a:lnTo>
                  <a:lnTo>
                    <a:pt x="18958" y="9188"/>
                  </a:lnTo>
                  <a:cubicBezTo>
                    <a:pt x="20417" y="9188"/>
                    <a:pt x="21600" y="10114"/>
                    <a:pt x="21600" y="11257"/>
                  </a:cubicBezTo>
                  <a:lnTo>
                    <a:pt x="21600" y="19531"/>
                  </a:lnTo>
                  <a:cubicBezTo>
                    <a:pt x="21600" y="20674"/>
                    <a:pt x="20417" y="21600"/>
                    <a:pt x="18958" y="21600"/>
                  </a:cubicBezTo>
                  <a:lnTo>
                    <a:pt x="2642" y="21600"/>
                  </a:lnTo>
                  <a:cubicBezTo>
                    <a:pt x="1183" y="21600"/>
                    <a:pt x="0" y="20674"/>
                    <a:pt x="0" y="19531"/>
                  </a:cubicBezTo>
                  <a:lnTo>
                    <a:pt x="0" y="11257"/>
                  </a:lnTo>
                  <a:cubicBezTo>
                    <a:pt x="0" y="10114"/>
                    <a:pt x="1183" y="9188"/>
                    <a:pt x="2642" y="9188"/>
                  </a:cubicBezTo>
                  <a:lnTo>
                    <a:pt x="3245" y="9188"/>
                  </a:lnTo>
                  <a:lnTo>
                    <a:pt x="3245" y="5915"/>
                  </a:lnTo>
                  <a:cubicBezTo>
                    <a:pt x="3245" y="2648"/>
                    <a:pt x="662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grpSp>
        <p:nvGrpSpPr>
          <p:cNvPr id="1966" name="Group 1966"/>
          <p:cNvGrpSpPr/>
          <p:nvPr/>
        </p:nvGrpSpPr>
        <p:grpSpPr>
          <a:xfrm>
            <a:off x="6551542" y="1368220"/>
            <a:ext cx="1595449" cy="842351"/>
            <a:chOff x="0" y="0"/>
            <a:chExt cx="1595447" cy="842349"/>
          </a:xfrm>
        </p:grpSpPr>
        <p:grpSp>
          <p:nvGrpSpPr>
            <p:cNvPr id="1964" name="Group 1964"/>
            <p:cNvGrpSpPr/>
            <p:nvPr/>
          </p:nvGrpSpPr>
          <p:grpSpPr>
            <a:xfrm>
              <a:off x="0" y="0"/>
              <a:ext cx="1595448" cy="842350"/>
              <a:chOff x="0" y="0"/>
              <a:chExt cx="1595447" cy="842349"/>
            </a:xfrm>
          </p:grpSpPr>
          <p:sp>
            <p:nvSpPr>
              <p:cNvPr id="1961" name="Shape 1961"/>
              <p:cNvSpPr/>
              <p:nvPr/>
            </p:nvSpPr>
            <p:spPr>
              <a:xfrm>
                <a:off x="0" y="0"/>
                <a:ext cx="1595448" cy="842350"/>
              </a:xfrm>
              <a:prstGeom prst="roundRect">
                <a:avLst>
                  <a:gd name="adj" fmla="val 6031"/>
                </a:avLst>
              </a:prstGeom>
              <a:solidFill>
                <a:srgbClr val="29756E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defRPr>
                    <a:solidFill>
                      <a:srgbClr val="FFFFFF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  <a:uFillTx/>
                  </a:defRPr>
                </a:pPr>
                <a:r>
                  <a:rPr>
                    <a:solidFill>
                      <a:srgbClr val="FFFFFF"/>
                    </a:solidFill>
                    <a:uFill>
                      <a:solidFill>
                        <a:srgbClr val="4D4D4D"/>
                      </a:solidFill>
                    </a:uFill>
                  </a:rPr>
                  <a:t>       DEA</a:t>
                </a:r>
              </a:p>
            </p:txBody>
          </p:sp>
          <p:sp>
            <p:nvSpPr>
              <p:cNvPr id="1962" name="Shape 1962"/>
              <p:cNvSpPr/>
              <p:nvPr/>
            </p:nvSpPr>
            <p:spPr>
              <a:xfrm rot="5400000">
                <a:off x="606422" y="68763"/>
                <a:ext cx="382604" cy="9786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2320"/>
                    </a:moveTo>
                    <a:lnTo>
                      <a:pt x="20220" y="2320"/>
                    </a:lnTo>
                    <a:lnTo>
                      <a:pt x="20220" y="717"/>
                    </a:lnTo>
                    <a:lnTo>
                      <a:pt x="1380" y="717"/>
                    </a:lnTo>
                    <a:close/>
                    <a:moveTo>
                      <a:pt x="1380" y="4641"/>
                    </a:moveTo>
                    <a:lnTo>
                      <a:pt x="20220" y="4641"/>
                    </a:lnTo>
                    <a:lnTo>
                      <a:pt x="20220" y="3037"/>
                    </a:lnTo>
                    <a:lnTo>
                      <a:pt x="1380" y="3037"/>
                    </a:lnTo>
                    <a:close/>
                    <a:moveTo>
                      <a:pt x="1380" y="6961"/>
                    </a:moveTo>
                    <a:lnTo>
                      <a:pt x="20220" y="6961"/>
                    </a:lnTo>
                    <a:lnTo>
                      <a:pt x="20220" y="5358"/>
                    </a:lnTo>
                    <a:lnTo>
                      <a:pt x="1380" y="5358"/>
                    </a:lnTo>
                    <a:close/>
                    <a:moveTo>
                      <a:pt x="1380" y="9281"/>
                    </a:moveTo>
                    <a:lnTo>
                      <a:pt x="20220" y="9281"/>
                    </a:lnTo>
                    <a:lnTo>
                      <a:pt x="20220" y="7678"/>
                    </a:lnTo>
                    <a:lnTo>
                      <a:pt x="1380" y="7678"/>
                    </a:lnTo>
                    <a:close/>
                    <a:moveTo>
                      <a:pt x="1380" y="11602"/>
                    </a:moveTo>
                    <a:lnTo>
                      <a:pt x="20220" y="11602"/>
                    </a:lnTo>
                    <a:lnTo>
                      <a:pt x="20220" y="9998"/>
                    </a:lnTo>
                    <a:lnTo>
                      <a:pt x="1380" y="9998"/>
                    </a:lnTo>
                    <a:close/>
                    <a:moveTo>
                      <a:pt x="1380" y="13922"/>
                    </a:moveTo>
                    <a:lnTo>
                      <a:pt x="20220" y="13922"/>
                    </a:lnTo>
                    <a:lnTo>
                      <a:pt x="20220" y="12319"/>
                    </a:lnTo>
                    <a:lnTo>
                      <a:pt x="1380" y="12319"/>
                    </a:lnTo>
                    <a:close/>
                    <a:moveTo>
                      <a:pt x="1380" y="16242"/>
                    </a:moveTo>
                    <a:lnTo>
                      <a:pt x="20220" y="16242"/>
                    </a:lnTo>
                    <a:lnTo>
                      <a:pt x="20220" y="14639"/>
                    </a:lnTo>
                    <a:lnTo>
                      <a:pt x="1380" y="14639"/>
                    </a:lnTo>
                    <a:close/>
                    <a:moveTo>
                      <a:pt x="1380" y="18562"/>
                    </a:moveTo>
                    <a:lnTo>
                      <a:pt x="20220" y="18562"/>
                    </a:lnTo>
                    <a:lnTo>
                      <a:pt x="20220" y="16959"/>
                    </a:lnTo>
                    <a:lnTo>
                      <a:pt x="1380" y="16959"/>
                    </a:lnTo>
                    <a:close/>
                    <a:moveTo>
                      <a:pt x="1380" y="20883"/>
                    </a:moveTo>
                    <a:lnTo>
                      <a:pt x="20220" y="20883"/>
                    </a:lnTo>
                    <a:lnTo>
                      <a:pt x="20220" y="19280"/>
                    </a:lnTo>
                    <a:lnTo>
                      <a:pt x="1380" y="19280"/>
                    </a:lnTo>
                    <a:close/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20565" y="21600"/>
                    </a:lnTo>
                    <a:lnTo>
                      <a:pt x="20565" y="21600"/>
                    </a:lnTo>
                    <a:lnTo>
                      <a:pt x="345" y="21600"/>
                    </a:lnTo>
                    <a:lnTo>
                      <a:pt x="345" y="21600"/>
                    </a:ln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  <p:pic>
            <p:nvPicPr>
              <p:cNvPr id="1963" name="pasted-image.pdf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4270" y="55033"/>
                <a:ext cx="241301" cy="22860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965" name="Shape 1965"/>
            <p:cNvSpPr/>
            <p:nvPr/>
          </p:nvSpPr>
          <p:spPr>
            <a:xfrm>
              <a:off x="1036706" y="429030"/>
              <a:ext cx="177449" cy="22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615"/>
                  </a:moveTo>
                  <a:cubicBezTo>
                    <a:pt x="9309" y="10615"/>
                    <a:pt x="8100" y="11561"/>
                    <a:pt x="8100" y="12728"/>
                  </a:cubicBezTo>
                  <a:cubicBezTo>
                    <a:pt x="8100" y="13666"/>
                    <a:pt x="8879" y="14461"/>
                    <a:pt x="9969" y="14711"/>
                  </a:cubicBezTo>
                  <a:lnTo>
                    <a:pt x="9969" y="18845"/>
                  </a:lnTo>
                  <a:cubicBezTo>
                    <a:pt x="9969" y="19205"/>
                    <a:pt x="10341" y="19496"/>
                    <a:pt x="10800" y="19496"/>
                  </a:cubicBezTo>
                  <a:cubicBezTo>
                    <a:pt x="11259" y="19496"/>
                    <a:pt x="11631" y="19205"/>
                    <a:pt x="11631" y="18845"/>
                  </a:cubicBezTo>
                  <a:lnTo>
                    <a:pt x="11631" y="14711"/>
                  </a:lnTo>
                  <a:cubicBezTo>
                    <a:pt x="12721" y="14461"/>
                    <a:pt x="13500" y="13666"/>
                    <a:pt x="13500" y="12728"/>
                  </a:cubicBezTo>
                  <a:cubicBezTo>
                    <a:pt x="13500" y="11561"/>
                    <a:pt x="12291" y="10615"/>
                    <a:pt x="10800" y="10615"/>
                  </a:cubicBezTo>
                  <a:close/>
                  <a:moveTo>
                    <a:pt x="10800" y="2911"/>
                  </a:moveTo>
                  <a:cubicBezTo>
                    <a:pt x="8542" y="2911"/>
                    <a:pt x="6712" y="4344"/>
                    <a:pt x="6712" y="6111"/>
                  </a:cubicBezTo>
                  <a:lnTo>
                    <a:pt x="6712" y="6111"/>
                  </a:lnTo>
                  <a:lnTo>
                    <a:pt x="6706" y="6111"/>
                  </a:lnTo>
                  <a:lnTo>
                    <a:pt x="6706" y="9188"/>
                  </a:lnTo>
                  <a:lnTo>
                    <a:pt x="14894" y="9188"/>
                  </a:lnTo>
                  <a:lnTo>
                    <a:pt x="14894" y="6111"/>
                  </a:lnTo>
                  <a:lnTo>
                    <a:pt x="14888" y="6111"/>
                  </a:lnTo>
                  <a:cubicBezTo>
                    <a:pt x="14888" y="6111"/>
                    <a:pt x="14888" y="6111"/>
                    <a:pt x="14888" y="6111"/>
                  </a:cubicBezTo>
                  <a:cubicBezTo>
                    <a:pt x="14888" y="4344"/>
                    <a:pt x="13058" y="2911"/>
                    <a:pt x="10800" y="2911"/>
                  </a:cubicBezTo>
                  <a:close/>
                  <a:moveTo>
                    <a:pt x="10800" y="0"/>
                  </a:moveTo>
                  <a:cubicBezTo>
                    <a:pt x="14973" y="0"/>
                    <a:pt x="18355" y="2648"/>
                    <a:pt x="18355" y="5915"/>
                  </a:cubicBezTo>
                  <a:lnTo>
                    <a:pt x="18355" y="9188"/>
                  </a:lnTo>
                  <a:lnTo>
                    <a:pt x="18958" y="9188"/>
                  </a:lnTo>
                  <a:cubicBezTo>
                    <a:pt x="20417" y="9188"/>
                    <a:pt x="21600" y="10114"/>
                    <a:pt x="21600" y="11257"/>
                  </a:cubicBezTo>
                  <a:lnTo>
                    <a:pt x="21600" y="19531"/>
                  </a:lnTo>
                  <a:cubicBezTo>
                    <a:pt x="21600" y="20674"/>
                    <a:pt x="20417" y="21600"/>
                    <a:pt x="18958" y="21600"/>
                  </a:cubicBezTo>
                  <a:lnTo>
                    <a:pt x="2642" y="21600"/>
                  </a:lnTo>
                  <a:cubicBezTo>
                    <a:pt x="1183" y="21600"/>
                    <a:pt x="0" y="20674"/>
                    <a:pt x="0" y="19531"/>
                  </a:cubicBezTo>
                  <a:lnTo>
                    <a:pt x="0" y="11257"/>
                  </a:lnTo>
                  <a:cubicBezTo>
                    <a:pt x="0" y="10114"/>
                    <a:pt x="1183" y="9188"/>
                    <a:pt x="2642" y="9188"/>
                  </a:cubicBezTo>
                  <a:lnTo>
                    <a:pt x="3245" y="9188"/>
                  </a:lnTo>
                  <a:lnTo>
                    <a:pt x="3245" y="5915"/>
                  </a:lnTo>
                  <a:cubicBezTo>
                    <a:pt x="3245" y="2648"/>
                    <a:pt x="662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pic>
        <p:nvPicPr>
          <p:cNvPr id="196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2354" y="4154611"/>
            <a:ext cx="2193826" cy="3455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0" name="Group 1970"/>
          <p:cNvGrpSpPr/>
          <p:nvPr/>
        </p:nvGrpSpPr>
        <p:grpSpPr>
          <a:xfrm>
            <a:off x="895590" y="852465"/>
            <a:ext cx="379965" cy="3646295"/>
            <a:chOff x="0" y="0"/>
            <a:chExt cx="379963" cy="3646293"/>
          </a:xfrm>
        </p:grpSpPr>
        <p:sp>
          <p:nvSpPr>
            <p:cNvPr id="1968" name="Shape 1968"/>
            <p:cNvSpPr/>
            <p:nvPr/>
          </p:nvSpPr>
          <p:spPr>
            <a:xfrm rot="16200000">
              <a:off x="-1633165" y="1633165"/>
              <a:ext cx="3646294" cy="379964"/>
            </a:xfrm>
            <a:prstGeom prst="roundRect">
              <a:avLst>
                <a:gd name="adj" fmla="val 13079"/>
              </a:avLst>
            </a:prstGeom>
            <a:solidFill>
              <a:srgbClr val="5E5E5E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Router</a:t>
              </a:r>
            </a:p>
          </p:txBody>
        </p:sp>
        <p:pic>
          <p:nvPicPr>
            <p:cNvPr id="1969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76501" y="3316865"/>
              <a:ext cx="236058" cy="23605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971" name="Shape 1971"/>
          <p:cNvSpPr/>
          <p:nvPr/>
        </p:nvSpPr>
        <p:spPr>
          <a:xfrm>
            <a:off x="809199" y="813543"/>
            <a:ext cx="7793691" cy="3729740"/>
          </a:xfrm>
          <a:prstGeom prst="roundRect">
            <a:avLst>
              <a:gd name="adj" fmla="val 1362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974" name="Group 1974"/>
          <p:cNvGrpSpPr/>
          <p:nvPr/>
        </p:nvGrpSpPr>
        <p:grpSpPr>
          <a:xfrm>
            <a:off x="1654347" y="1160190"/>
            <a:ext cx="1934298" cy="345549"/>
            <a:chOff x="0" y="0"/>
            <a:chExt cx="1934297" cy="345547"/>
          </a:xfrm>
        </p:grpSpPr>
        <p:sp>
          <p:nvSpPr>
            <p:cNvPr id="1972" name="Shape 1972"/>
            <p:cNvSpPr/>
            <p:nvPr/>
          </p:nvSpPr>
          <p:spPr>
            <a:xfrm>
              <a:off x="0" y="0"/>
              <a:ext cx="1934298" cy="345548"/>
            </a:xfrm>
            <a:prstGeom prst="roundRect">
              <a:avLst>
                <a:gd name="adj" fmla="val 13038"/>
              </a:avLst>
            </a:prstGeom>
            <a:solidFill>
              <a:srgbClr val="545454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       Blobstore</a:t>
              </a: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125475" y="76511"/>
              <a:ext cx="184593" cy="19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28"/>
                  </a:moveTo>
                  <a:cubicBezTo>
                    <a:pt x="0" y="13862"/>
                    <a:pt x="4835" y="15186"/>
                    <a:pt x="10800" y="15186"/>
                  </a:cubicBezTo>
                  <a:cubicBezTo>
                    <a:pt x="16765" y="15186"/>
                    <a:pt x="21600" y="13862"/>
                    <a:pt x="21600" y="12228"/>
                  </a:cubicBezTo>
                  <a:lnTo>
                    <a:pt x="21600" y="18660"/>
                  </a:lnTo>
                  <a:lnTo>
                    <a:pt x="21593" y="18660"/>
                  </a:lnTo>
                  <a:cubicBezTo>
                    <a:pt x="21563" y="20285"/>
                    <a:pt x="16742" y="21600"/>
                    <a:pt x="10800" y="21600"/>
                  </a:cubicBezTo>
                  <a:cubicBezTo>
                    <a:pt x="4858" y="21600"/>
                    <a:pt x="37" y="20285"/>
                    <a:pt x="7" y="18660"/>
                  </a:cubicBezTo>
                  <a:lnTo>
                    <a:pt x="0" y="18660"/>
                  </a:lnTo>
                  <a:lnTo>
                    <a:pt x="0" y="18641"/>
                  </a:lnTo>
                  <a:close/>
                  <a:moveTo>
                    <a:pt x="0" y="4106"/>
                  </a:moveTo>
                  <a:cubicBezTo>
                    <a:pt x="0" y="5740"/>
                    <a:pt x="4835" y="7065"/>
                    <a:pt x="10800" y="7065"/>
                  </a:cubicBezTo>
                  <a:cubicBezTo>
                    <a:pt x="16765" y="7065"/>
                    <a:pt x="21600" y="5740"/>
                    <a:pt x="21600" y="4106"/>
                  </a:cubicBezTo>
                  <a:lnTo>
                    <a:pt x="21600" y="10538"/>
                  </a:lnTo>
                  <a:lnTo>
                    <a:pt x="21593" y="10538"/>
                  </a:lnTo>
                  <a:cubicBezTo>
                    <a:pt x="21563" y="12164"/>
                    <a:pt x="16742" y="13478"/>
                    <a:pt x="10800" y="13478"/>
                  </a:cubicBezTo>
                  <a:cubicBezTo>
                    <a:pt x="4858" y="13478"/>
                    <a:pt x="37" y="12164"/>
                    <a:pt x="7" y="10538"/>
                  </a:cubicBezTo>
                  <a:lnTo>
                    <a:pt x="0" y="10538"/>
                  </a:lnTo>
                  <a:lnTo>
                    <a:pt x="0" y="10520"/>
                  </a:lnTo>
                  <a:close/>
                  <a:moveTo>
                    <a:pt x="10800" y="0"/>
                  </a:moveTo>
                  <a:cubicBezTo>
                    <a:pt x="16437" y="0"/>
                    <a:pt x="21006" y="1252"/>
                    <a:pt x="21006" y="2796"/>
                  </a:cubicBezTo>
                  <a:cubicBezTo>
                    <a:pt x="21006" y="4340"/>
                    <a:pt x="16437" y="5592"/>
                    <a:pt x="10800" y="5592"/>
                  </a:cubicBezTo>
                  <a:cubicBezTo>
                    <a:pt x="5163" y="5592"/>
                    <a:pt x="594" y="4340"/>
                    <a:pt x="594" y="2796"/>
                  </a:cubicBezTo>
                  <a:cubicBezTo>
                    <a:pt x="594" y="1252"/>
                    <a:pt x="5163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uFillTx/>
                </a:defRPr>
              </a:pPr>
              <a:endParaRPr/>
            </a:p>
          </p:txBody>
        </p:sp>
      </p:grpSp>
      <p:sp>
        <p:nvSpPr>
          <p:cNvPr id="1975" name="Shape 1975"/>
          <p:cNvSpPr/>
          <p:nvPr/>
        </p:nvSpPr>
        <p:spPr>
          <a:xfrm>
            <a:off x="1554070" y="1828509"/>
            <a:ext cx="2151354" cy="364248"/>
          </a:xfrm>
          <a:prstGeom prst="roundRect">
            <a:avLst>
              <a:gd name="adj" fmla="val 1385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Cloud Controller</a:t>
            </a:r>
          </a:p>
        </p:txBody>
      </p:sp>
      <p:pic>
        <p:nvPicPr>
          <p:cNvPr id="197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0246" y="1873583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2009" name="Shape 2009"/>
          <p:cNvSpPr/>
          <p:nvPr/>
        </p:nvSpPr>
        <p:spPr>
          <a:xfrm>
            <a:off x="2623601" y="1505868"/>
            <a:ext cx="3929" cy="32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9050">
            <a:solidFill>
              <a:srgbClr val="535353"/>
            </a:solidFill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978" name="Shape 1978"/>
          <p:cNvSpPr/>
          <p:nvPr/>
        </p:nvSpPr>
        <p:spPr>
          <a:xfrm>
            <a:off x="1504382" y="3293590"/>
            <a:ext cx="2361553" cy="364248"/>
          </a:xfrm>
          <a:prstGeom prst="roundRect">
            <a:avLst>
              <a:gd name="adj" fmla="val 13858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Health Manager</a:t>
            </a:r>
          </a:p>
        </p:txBody>
      </p:sp>
      <p:pic>
        <p:nvPicPr>
          <p:cNvPr id="1979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0419" y="3398634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2010" name="Shape 2010"/>
          <p:cNvSpPr/>
          <p:nvPr/>
        </p:nvSpPr>
        <p:spPr>
          <a:xfrm>
            <a:off x="142767" y="2004131"/>
            <a:ext cx="1411304" cy="3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981" name="Shape 1981"/>
          <p:cNvSpPr/>
          <p:nvPr/>
        </p:nvSpPr>
        <p:spPr>
          <a:xfrm>
            <a:off x="1369055" y="2511220"/>
            <a:ext cx="2496880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Messaging (NATS)</a:t>
            </a:r>
          </a:p>
        </p:txBody>
      </p:sp>
      <p:pic>
        <p:nvPicPr>
          <p:cNvPr id="1982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8024" y="2597472"/>
            <a:ext cx="266701" cy="215901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1983" name="Connector 1983"/>
          <p:cNvCxnSpPr>
            <a:stCxn id="1975" idx="0"/>
            <a:endCxn id="1981" idx="0"/>
          </p:cNvCxnSpPr>
          <p:nvPr/>
        </p:nvCxnSpPr>
        <p:spPr>
          <a:xfrm flipH="1">
            <a:off x="2617494" y="2010633"/>
            <a:ext cx="12254" cy="694790"/>
          </a:xfrm>
          <a:prstGeom prst="straightConnector1">
            <a:avLst/>
          </a:prstGeom>
          <a:ln w="19050">
            <a:solidFill>
              <a:srgbClr val="535353"/>
            </a:solidFill>
          </a:ln>
        </p:spPr>
      </p:cxnSp>
      <p:cxnSp>
        <p:nvCxnSpPr>
          <p:cNvPr id="1984" name="Connector 1984"/>
          <p:cNvCxnSpPr>
            <a:stCxn id="1981" idx="0"/>
            <a:endCxn id="1978" idx="0"/>
          </p:cNvCxnSpPr>
          <p:nvPr/>
        </p:nvCxnSpPr>
        <p:spPr>
          <a:xfrm>
            <a:off x="2617494" y="2705422"/>
            <a:ext cx="67665" cy="770292"/>
          </a:xfrm>
          <a:prstGeom prst="straightConnector1">
            <a:avLst/>
          </a:prstGeom>
          <a:ln w="19050">
            <a:solidFill>
              <a:srgbClr val="535353"/>
            </a:solidFill>
          </a:ln>
        </p:spPr>
      </p:cxnSp>
      <p:sp>
        <p:nvSpPr>
          <p:cNvPr id="1985" name="Shape 1985"/>
          <p:cNvSpPr/>
          <p:nvPr/>
        </p:nvSpPr>
        <p:spPr>
          <a:xfrm rot="18900000">
            <a:off x="3266861" y="1234685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986" name="Shape 1986"/>
          <p:cNvSpPr/>
          <p:nvPr/>
        </p:nvSpPr>
        <p:spPr>
          <a:xfrm rot="18900000">
            <a:off x="3264778" y="1238918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987" name="Shape 1987"/>
          <p:cNvSpPr/>
          <p:nvPr/>
        </p:nvSpPr>
        <p:spPr>
          <a:xfrm rot="18900000">
            <a:off x="3261893" y="1236699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1988" name="Shape 1988"/>
          <p:cNvSpPr/>
          <p:nvPr/>
        </p:nvSpPr>
        <p:spPr>
          <a:xfrm>
            <a:off x="26205" y="1637217"/>
            <a:ext cx="750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>
                <a:solidFill>
                  <a:srgbClr val="29756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29756E"/>
                </a:solidFill>
                <a:uFill>
                  <a:solidFill>
                    <a:srgbClr val="4D4D4D"/>
                  </a:solidFill>
                </a:uFill>
              </a:rPr>
              <a:t>Push app</a:t>
            </a:r>
          </a:p>
        </p:txBody>
      </p:sp>
      <p:grpSp>
        <p:nvGrpSpPr>
          <p:cNvPr id="2004" name="Group 2004"/>
          <p:cNvGrpSpPr/>
          <p:nvPr/>
        </p:nvGrpSpPr>
        <p:grpSpPr>
          <a:xfrm>
            <a:off x="3971998" y="856666"/>
            <a:ext cx="2193826" cy="3643494"/>
            <a:chOff x="0" y="0"/>
            <a:chExt cx="2193825" cy="3643492"/>
          </a:xfrm>
        </p:grpSpPr>
        <p:sp>
          <p:nvSpPr>
            <p:cNvPr id="1989" name="Shape 1989"/>
            <p:cNvSpPr/>
            <p:nvPr/>
          </p:nvSpPr>
          <p:spPr>
            <a:xfrm>
              <a:off x="36467" y="0"/>
              <a:ext cx="2120891" cy="3352249"/>
            </a:xfrm>
            <a:prstGeom prst="roundRect">
              <a:avLst>
                <a:gd name="adj" fmla="val 2395"/>
              </a:avLst>
            </a:prstGeom>
            <a:gradFill flip="none" rotWithShape="1">
              <a:gsLst>
                <a:gs pos="0">
                  <a:srgbClr val="A7A7A7"/>
                </a:gs>
                <a:gs pos="100000">
                  <a:srgbClr val="FFFFFF"/>
                </a:gs>
              </a:gsLst>
              <a:lin ang="16200000" scaled="0"/>
            </a:gra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>
              <a:lvl1pPr algn="r">
                <a:defRPr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 </a:t>
              </a: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174131" y="79382"/>
              <a:ext cx="186249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600">
                  <a:solidFill>
                    <a:srgbClr val="29756E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29756E"/>
                  </a:solidFill>
                  <a:uFill>
                    <a:solidFill>
                      <a:srgbClr val="4D4D4D"/>
                    </a:solidFill>
                  </a:uFill>
                </a:rPr>
                <a:t>Availability Zone #1</a:t>
              </a:r>
            </a:p>
          </p:txBody>
        </p:sp>
        <p:pic>
          <p:nvPicPr>
            <p:cNvPr id="1991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297944"/>
              <a:ext cx="2193826" cy="345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97" name="Group 1997"/>
            <p:cNvGrpSpPr/>
            <p:nvPr/>
          </p:nvGrpSpPr>
          <p:grpSpPr>
            <a:xfrm>
              <a:off x="299188" y="739293"/>
              <a:ext cx="1595449" cy="842351"/>
              <a:chOff x="0" y="0"/>
              <a:chExt cx="1595447" cy="842349"/>
            </a:xfrm>
          </p:grpSpPr>
          <p:grpSp>
            <p:nvGrpSpPr>
              <p:cNvPr id="1995" name="Group 1995"/>
              <p:cNvGrpSpPr/>
              <p:nvPr/>
            </p:nvGrpSpPr>
            <p:grpSpPr>
              <a:xfrm>
                <a:off x="0" y="0"/>
                <a:ext cx="1595448" cy="842350"/>
                <a:chOff x="0" y="0"/>
                <a:chExt cx="1595447" cy="842349"/>
              </a:xfrm>
            </p:grpSpPr>
            <p:sp>
              <p:nvSpPr>
                <p:cNvPr id="1992" name="Shape 1992"/>
                <p:cNvSpPr/>
                <p:nvPr/>
              </p:nvSpPr>
              <p:spPr>
                <a:xfrm>
                  <a:off x="0" y="0"/>
                  <a:ext cx="1595448" cy="842350"/>
                </a:xfrm>
                <a:prstGeom prst="roundRect">
                  <a:avLst>
                    <a:gd name="adj" fmla="val 6031"/>
                  </a:avLst>
                </a:prstGeom>
                <a:solidFill>
                  <a:srgbClr val="29756E"/>
                </a:solidFill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>
                    <a:defRPr>
                      <a:solidFill>
                        <a:srgbClr val="FFFFFF"/>
                      </a:solidFill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 lvl="0">
                    <a:defRPr>
                      <a:solidFill>
                        <a:srgbClr val="000000"/>
                      </a:solidFill>
                      <a:uFillTx/>
                    </a:defRPr>
                  </a:pPr>
                  <a:r>
                    <a:rPr>
                      <a:solidFill>
                        <a:srgbClr val="FFFFFF"/>
                      </a:solidFill>
                      <a:uFill>
                        <a:solidFill>
                          <a:srgbClr val="4D4D4D"/>
                        </a:solidFill>
                      </a:uFill>
                    </a:rPr>
                    <a:t>       DEA</a:t>
                  </a:r>
                </a:p>
              </p:txBody>
            </p:sp>
            <p:sp>
              <p:nvSpPr>
                <p:cNvPr id="1993" name="Shape 1993"/>
                <p:cNvSpPr/>
                <p:nvPr/>
              </p:nvSpPr>
              <p:spPr>
                <a:xfrm rot="5400000">
                  <a:off x="606422" y="68763"/>
                  <a:ext cx="382604" cy="9786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80" y="2320"/>
                      </a:moveTo>
                      <a:lnTo>
                        <a:pt x="20220" y="2320"/>
                      </a:lnTo>
                      <a:lnTo>
                        <a:pt x="20220" y="717"/>
                      </a:lnTo>
                      <a:lnTo>
                        <a:pt x="1380" y="717"/>
                      </a:lnTo>
                      <a:close/>
                      <a:moveTo>
                        <a:pt x="1380" y="4641"/>
                      </a:moveTo>
                      <a:lnTo>
                        <a:pt x="20220" y="4641"/>
                      </a:lnTo>
                      <a:lnTo>
                        <a:pt x="20220" y="3037"/>
                      </a:lnTo>
                      <a:lnTo>
                        <a:pt x="1380" y="3037"/>
                      </a:lnTo>
                      <a:close/>
                      <a:moveTo>
                        <a:pt x="1380" y="6961"/>
                      </a:moveTo>
                      <a:lnTo>
                        <a:pt x="20220" y="6961"/>
                      </a:lnTo>
                      <a:lnTo>
                        <a:pt x="20220" y="5358"/>
                      </a:lnTo>
                      <a:lnTo>
                        <a:pt x="1380" y="5358"/>
                      </a:lnTo>
                      <a:close/>
                      <a:moveTo>
                        <a:pt x="1380" y="9281"/>
                      </a:moveTo>
                      <a:lnTo>
                        <a:pt x="20220" y="9281"/>
                      </a:lnTo>
                      <a:lnTo>
                        <a:pt x="20220" y="7678"/>
                      </a:lnTo>
                      <a:lnTo>
                        <a:pt x="1380" y="7678"/>
                      </a:lnTo>
                      <a:close/>
                      <a:moveTo>
                        <a:pt x="1380" y="11602"/>
                      </a:moveTo>
                      <a:lnTo>
                        <a:pt x="20220" y="11602"/>
                      </a:lnTo>
                      <a:lnTo>
                        <a:pt x="20220" y="9998"/>
                      </a:lnTo>
                      <a:lnTo>
                        <a:pt x="1380" y="9998"/>
                      </a:lnTo>
                      <a:close/>
                      <a:moveTo>
                        <a:pt x="1380" y="13922"/>
                      </a:moveTo>
                      <a:lnTo>
                        <a:pt x="20220" y="13922"/>
                      </a:lnTo>
                      <a:lnTo>
                        <a:pt x="20220" y="12319"/>
                      </a:lnTo>
                      <a:lnTo>
                        <a:pt x="1380" y="12319"/>
                      </a:lnTo>
                      <a:close/>
                      <a:moveTo>
                        <a:pt x="1380" y="16242"/>
                      </a:moveTo>
                      <a:lnTo>
                        <a:pt x="20220" y="16242"/>
                      </a:lnTo>
                      <a:lnTo>
                        <a:pt x="20220" y="14639"/>
                      </a:lnTo>
                      <a:lnTo>
                        <a:pt x="1380" y="14639"/>
                      </a:lnTo>
                      <a:close/>
                      <a:moveTo>
                        <a:pt x="1380" y="18562"/>
                      </a:moveTo>
                      <a:lnTo>
                        <a:pt x="20220" y="18562"/>
                      </a:lnTo>
                      <a:lnTo>
                        <a:pt x="20220" y="16959"/>
                      </a:lnTo>
                      <a:lnTo>
                        <a:pt x="1380" y="16959"/>
                      </a:lnTo>
                      <a:close/>
                      <a:moveTo>
                        <a:pt x="1380" y="20883"/>
                      </a:moveTo>
                      <a:lnTo>
                        <a:pt x="20220" y="20883"/>
                      </a:lnTo>
                      <a:lnTo>
                        <a:pt x="20220" y="19280"/>
                      </a:lnTo>
                      <a:lnTo>
                        <a:pt x="1380" y="19280"/>
                      </a:lnTo>
                      <a:close/>
                      <a:moveTo>
                        <a:pt x="0" y="21600"/>
                      </a:move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20565" y="21600"/>
                      </a:lnTo>
                      <a:lnTo>
                        <a:pt x="20565" y="21600"/>
                      </a:lnTo>
                      <a:lnTo>
                        <a:pt x="345" y="21600"/>
                      </a:lnTo>
                      <a:lnTo>
                        <a:pt x="345" y="216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  <a:uFillTx/>
                    </a:defRPr>
                  </a:pPr>
                  <a:endParaRPr/>
                </a:p>
              </p:txBody>
            </p:sp>
            <p:pic>
              <p:nvPicPr>
                <p:cNvPr id="1994" name="pasted-image.pdf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04270" y="55033"/>
                  <a:ext cx="241301" cy="228601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1996" name="Shape 1996"/>
              <p:cNvSpPr/>
              <p:nvPr/>
            </p:nvSpPr>
            <p:spPr>
              <a:xfrm>
                <a:off x="1036706" y="429030"/>
                <a:ext cx="177449" cy="226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0615"/>
                    </a:moveTo>
                    <a:cubicBezTo>
                      <a:pt x="9309" y="10615"/>
                      <a:pt x="8100" y="11561"/>
                      <a:pt x="8100" y="12728"/>
                    </a:cubicBezTo>
                    <a:cubicBezTo>
                      <a:pt x="8100" y="13666"/>
                      <a:pt x="8879" y="14461"/>
                      <a:pt x="9969" y="14711"/>
                    </a:cubicBezTo>
                    <a:lnTo>
                      <a:pt x="9969" y="18845"/>
                    </a:lnTo>
                    <a:cubicBezTo>
                      <a:pt x="9969" y="19205"/>
                      <a:pt x="10341" y="19496"/>
                      <a:pt x="10800" y="19496"/>
                    </a:cubicBezTo>
                    <a:cubicBezTo>
                      <a:pt x="11259" y="19496"/>
                      <a:pt x="11631" y="19205"/>
                      <a:pt x="11631" y="18845"/>
                    </a:cubicBezTo>
                    <a:lnTo>
                      <a:pt x="11631" y="14711"/>
                    </a:lnTo>
                    <a:cubicBezTo>
                      <a:pt x="12721" y="14461"/>
                      <a:pt x="13500" y="13666"/>
                      <a:pt x="13500" y="12728"/>
                    </a:cubicBezTo>
                    <a:cubicBezTo>
                      <a:pt x="13500" y="11561"/>
                      <a:pt x="12291" y="10615"/>
                      <a:pt x="10800" y="10615"/>
                    </a:cubicBezTo>
                    <a:close/>
                    <a:moveTo>
                      <a:pt x="10800" y="2911"/>
                    </a:moveTo>
                    <a:cubicBezTo>
                      <a:pt x="8542" y="2911"/>
                      <a:pt x="6712" y="4344"/>
                      <a:pt x="6712" y="6111"/>
                    </a:cubicBezTo>
                    <a:lnTo>
                      <a:pt x="6712" y="6111"/>
                    </a:lnTo>
                    <a:lnTo>
                      <a:pt x="6706" y="6111"/>
                    </a:lnTo>
                    <a:lnTo>
                      <a:pt x="6706" y="9188"/>
                    </a:lnTo>
                    <a:lnTo>
                      <a:pt x="14894" y="9188"/>
                    </a:lnTo>
                    <a:lnTo>
                      <a:pt x="14894" y="6111"/>
                    </a:lnTo>
                    <a:lnTo>
                      <a:pt x="14888" y="6111"/>
                    </a:lnTo>
                    <a:cubicBezTo>
                      <a:pt x="14888" y="6111"/>
                      <a:pt x="14888" y="6111"/>
                      <a:pt x="14888" y="6111"/>
                    </a:cubicBezTo>
                    <a:cubicBezTo>
                      <a:pt x="14888" y="4344"/>
                      <a:pt x="13058" y="2911"/>
                      <a:pt x="10800" y="2911"/>
                    </a:cubicBezTo>
                    <a:close/>
                    <a:moveTo>
                      <a:pt x="10800" y="0"/>
                    </a:moveTo>
                    <a:cubicBezTo>
                      <a:pt x="14973" y="0"/>
                      <a:pt x="18355" y="2648"/>
                      <a:pt x="18355" y="5915"/>
                    </a:cubicBezTo>
                    <a:lnTo>
                      <a:pt x="18355" y="9188"/>
                    </a:lnTo>
                    <a:lnTo>
                      <a:pt x="18958" y="9188"/>
                    </a:lnTo>
                    <a:cubicBezTo>
                      <a:pt x="20417" y="9188"/>
                      <a:pt x="21600" y="10114"/>
                      <a:pt x="21600" y="11257"/>
                    </a:cubicBezTo>
                    <a:lnTo>
                      <a:pt x="21600" y="19531"/>
                    </a:lnTo>
                    <a:cubicBezTo>
                      <a:pt x="21600" y="20674"/>
                      <a:pt x="20417" y="21600"/>
                      <a:pt x="18958" y="21600"/>
                    </a:cubicBezTo>
                    <a:lnTo>
                      <a:pt x="2642" y="21600"/>
                    </a:lnTo>
                    <a:cubicBezTo>
                      <a:pt x="1183" y="21600"/>
                      <a:pt x="0" y="20674"/>
                      <a:pt x="0" y="19531"/>
                    </a:cubicBezTo>
                    <a:lnTo>
                      <a:pt x="0" y="11257"/>
                    </a:lnTo>
                    <a:cubicBezTo>
                      <a:pt x="0" y="10114"/>
                      <a:pt x="1183" y="9188"/>
                      <a:pt x="2642" y="9188"/>
                    </a:cubicBezTo>
                    <a:lnTo>
                      <a:pt x="3245" y="9188"/>
                    </a:lnTo>
                    <a:lnTo>
                      <a:pt x="3245" y="5915"/>
                    </a:lnTo>
                    <a:cubicBezTo>
                      <a:pt x="3245" y="2648"/>
                      <a:pt x="6627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</p:grpSp>
        <p:grpSp>
          <p:nvGrpSpPr>
            <p:cNvPr id="2003" name="Group 2003"/>
            <p:cNvGrpSpPr/>
            <p:nvPr/>
          </p:nvGrpSpPr>
          <p:grpSpPr>
            <a:xfrm>
              <a:off x="299188" y="1992359"/>
              <a:ext cx="1595449" cy="842351"/>
              <a:chOff x="0" y="0"/>
              <a:chExt cx="1595447" cy="842349"/>
            </a:xfrm>
          </p:grpSpPr>
          <p:grpSp>
            <p:nvGrpSpPr>
              <p:cNvPr id="2001" name="Group 2001"/>
              <p:cNvGrpSpPr/>
              <p:nvPr/>
            </p:nvGrpSpPr>
            <p:grpSpPr>
              <a:xfrm>
                <a:off x="0" y="0"/>
                <a:ext cx="1595448" cy="842350"/>
                <a:chOff x="0" y="0"/>
                <a:chExt cx="1595447" cy="842349"/>
              </a:xfrm>
            </p:grpSpPr>
            <p:sp>
              <p:nvSpPr>
                <p:cNvPr id="1998" name="Shape 1998"/>
                <p:cNvSpPr/>
                <p:nvPr/>
              </p:nvSpPr>
              <p:spPr>
                <a:xfrm>
                  <a:off x="0" y="0"/>
                  <a:ext cx="1595448" cy="842350"/>
                </a:xfrm>
                <a:prstGeom prst="roundRect">
                  <a:avLst>
                    <a:gd name="adj" fmla="val 6031"/>
                  </a:avLst>
                </a:prstGeom>
                <a:solidFill>
                  <a:srgbClr val="29756E"/>
                </a:solidFill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>
                    <a:defRPr>
                      <a:solidFill>
                        <a:srgbClr val="FFFFFF"/>
                      </a:solidFill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 lvl="0">
                    <a:defRPr>
                      <a:solidFill>
                        <a:srgbClr val="000000"/>
                      </a:solidFill>
                      <a:uFillTx/>
                    </a:defRPr>
                  </a:pPr>
                  <a:r>
                    <a:rPr>
                      <a:solidFill>
                        <a:srgbClr val="FFFFFF"/>
                      </a:solidFill>
                      <a:uFill>
                        <a:solidFill>
                          <a:srgbClr val="4D4D4D"/>
                        </a:solidFill>
                      </a:uFill>
                    </a:rPr>
                    <a:t>       DEA</a:t>
                  </a:r>
                </a:p>
              </p:txBody>
            </p:sp>
            <p:sp>
              <p:nvSpPr>
                <p:cNvPr id="1999" name="Shape 1999"/>
                <p:cNvSpPr/>
                <p:nvPr/>
              </p:nvSpPr>
              <p:spPr>
                <a:xfrm rot="5400000">
                  <a:off x="606422" y="68763"/>
                  <a:ext cx="382604" cy="9786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80" y="2320"/>
                      </a:moveTo>
                      <a:lnTo>
                        <a:pt x="20220" y="2320"/>
                      </a:lnTo>
                      <a:lnTo>
                        <a:pt x="20220" y="717"/>
                      </a:lnTo>
                      <a:lnTo>
                        <a:pt x="1380" y="717"/>
                      </a:lnTo>
                      <a:close/>
                      <a:moveTo>
                        <a:pt x="1380" y="4641"/>
                      </a:moveTo>
                      <a:lnTo>
                        <a:pt x="20220" y="4641"/>
                      </a:lnTo>
                      <a:lnTo>
                        <a:pt x="20220" y="3037"/>
                      </a:lnTo>
                      <a:lnTo>
                        <a:pt x="1380" y="3037"/>
                      </a:lnTo>
                      <a:close/>
                      <a:moveTo>
                        <a:pt x="1380" y="6961"/>
                      </a:moveTo>
                      <a:lnTo>
                        <a:pt x="20220" y="6961"/>
                      </a:lnTo>
                      <a:lnTo>
                        <a:pt x="20220" y="5358"/>
                      </a:lnTo>
                      <a:lnTo>
                        <a:pt x="1380" y="5358"/>
                      </a:lnTo>
                      <a:close/>
                      <a:moveTo>
                        <a:pt x="1380" y="9281"/>
                      </a:moveTo>
                      <a:lnTo>
                        <a:pt x="20220" y="9281"/>
                      </a:lnTo>
                      <a:lnTo>
                        <a:pt x="20220" y="7678"/>
                      </a:lnTo>
                      <a:lnTo>
                        <a:pt x="1380" y="7678"/>
                      </a:lnTo>
                      <a:close/>
                      <a:moveTo>
                        <a:pt x="1380" y="11602"/>
                      </a:moveTo>
                      <a:lnTo>
                        <a:pt x="20220" y="11602"/>
                      </a:lnTo>
                      <a:lnTo>
                        <a:pt x="20220" y="9998"/>
                      </a:lnTo>
                      <a:lnTo>
                        <a:pt x="1380" y="9998"/>
                      </a:lnTo>
                      <a:close/>
                      <a:moveTo>
                        <a:pt x="1380" y="13922"/>
                      </a:moveTo>
                      <a:lnTo>
                        <a:pt x="20220" y="13922"/>
                      </a:lnTo>
                      <a:lnTo>
                        <a:pt x="20220" y="12319"/>
                      </a:lnTo>
                      <a:lnTo>
                        <a:pt x="1380" y="12319"/>
                      </a:lnTo>
                      <a:close/>
                      <a:moveTo>
                        <a:pt x="1380" y="16242"/>
                      </a:moveTo>
                      <a:lnTo>
                        <a:pt x="20220" y="16242"/>
                      </a:lnTo>
                      <a:lnTo>
                        <a:pt x="20220" y="14639"/>
                      </a:lnTo>
                      <a:lnTo>
                        <a:pt x="1380" y="14639"/>
                      </a:lnTo>
                      <a:close/>
                      <a:moveTo>
                        <a:pt x="1380" y="18562"/>
                      </a:moveTo>
                      <a:lnTo>
                        <a:pt x="20220" y="18562"/>
                      </a:lnTo>
                      <a:lnTo>
                        <a:pt x="20220" y="16959"/>
                      </a:lnTo>
                      <a:lnTo>
                        <a:pt x="1380" y="16959"/>
                      </a:lnTo>
                      <a:close/>
                      <a:moveTo>
                        <a:pt x="1380" y="20883"/>
                      </a:moveTo>
                      <a:lnTo>
                        <a:pt x="20220" y="20883"/>
                      </a:lnTo>
                      <a:lnTo>
                        <a:pt x="20220" y="19280"/>
                      </a:lnTo>
                      <a:lnTo>
                        <a:pt x="1380" y="19280"/>
                      </a:lnTo>
                      <a:close/>
                      <a:moveTo>
                        <a:pt x="0" y="21600"/>
                      </a:move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20565" y="21600"/>
                      </a:lnTo>
                      <a:lnTo>
                        <a:pt x="20565" y="21600"/>
                      </a:lnTo>
                      <a:lnTo>
                        <a:pt x="345" y="21600"/>
                      </a:lnTo>
                      <a:lnTo>
                        <a:pt x="345" y="2160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2700" cap="flat">
                  <a:noFill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  <a:uFillTx/>
                    </a:defRPr>
                  </a:pPr>
                  <a:endParaRPr/>
                </a:p>
              </p:txBody>
            </p:sp>
            <p:pic>
              <p:nvPicPr>
                <p:cNvPr id="2000" name="pasted-image.pdf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04270" y="55033"/>
                  <a:ext cx="241301" cy="228601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2002" name="Shape 2002"/>
              <p:cNvSpPr/>
              <p:nvPr/>
            </p:nvSpPr>
            <p:spPr>
              <a:xfrm>
                <a:off x="1036706" y="429030"/>
                <a:ext cx="177449" cy="226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0615"/>
                    </a:moveTo>
                    <a:cubicBezTo>
                      <a:pt x="9309" y="10615"/>
                      <a:pt x="8100" y="11561"/>
                      <a:pt x="8100" y="12728"/>
                    </a:cubicBezTo>
                    <a:cubicBezTo>
                      <a:pt x="8100" y="13666"/>
                      <a:pt x="8879" y="14461"/>
                      <a:pt x="9969" y="14711"/>
                    </a:cubicBezTo>
                    <a:lnTo>
                      <a:pt x="9969" y="18845"/>
                    </a:lnTo>
                    <a:cubicBezTo>
                      <a:pt x="9969" y="19205"/>
                      <a:pt x="10341" y="19496"/>
                      <a:pt x="10800" y="19496"/>
                    </a:cubicBezTo>
                    <a:cubicBezTo>
                      <a:pt x="11259" y="19496"/>
                      <a:pt x="11631" y="19205"/>
                      <a:pt x="11631" y="18845"/>
                    </a:cubicBezTo>
                    <a:lnTo>
                      <a:pt x="11631" y="14711"/>
                    </a:lnTo>
                    <a:cubicBezTo>
                      <a:pt x="12721" y="14461"/>
                      <a:pt x="13500" y="13666"/>
                      <a:pt x="13500" y="12728"/>
                    </a:cubicBezTo>
                    <a:cubicBezTo>
                      <a:pt x="13500" y="11561"/>
                      <a:pt x="12291" y="10615"/>
                      <a:pt x="10800" y="10615"/>
                    </a:cubicBezTo>
                    <a:close/>
                    <a:moveTo>
                      <a:pt x="10800" y="2911"/>
                    </a:moveTo>
                    <a:cubicBezTo>
                      <a:pt x="8542" y="2911"/>
                      <a:pt x="6712" y="4344"/>
                      <a:pt x="6712" y="6111"/>
                    </a:cubicBezTo>
                    <a:lnTo>
                      <a:pt x="6712" y="6111"/>
                    </a:lnTo>
                    <a:lnTo>
                      <a:pt x="6706" y="6111"/>
                    </a:lnTo>
                    <a:lnTo>
                      <a:pt x="6706" y="9188"/>
                    </a:lnTo>
                    <a:lnTo>
                      <a:pt x="14894" y="9188"/>
                    </a:lnTo>
                    <a:lnTo>
                      <a:pt x="14894" y="6111"/>
                    </a:lnTo>
                    <a:lnTo>
                      <a:pt x="14888" y="6111"/>
                    </a:lnTo>
                    <a:cubicBezTo>
                      <a:pt x="14888" y="6111"/>
                      <a:pt x="14888" y="6111"/>
                      <a:pt x="14888" y="6111"/>
                    </a:cubicBezTo>
                    <a:cubicBezTo>
                      <a:pt x="14888" y="4344"/>
                      <a:pt x="13058" y="2911"/>
                      <a:pt x="10800" y="2911"/>
                    </a:cubicBezTo>
                    <a:close/>
                    <a:moveTo>
                      <a:pt x="10800" y="0"/>
                    </a:moveTo>
                    <a:cubicBezTo>
                      <a:pt x="14973" y="0"/>
                      <a:pt x="18355" y="2648"/>
                      <a:pt x="18355" y="5915"/>
                    </a:cubicBezTo>
                    <a:lnTo>
                      <a:pt x="18355" y="9188"/>
                    </a:lnTo>
                    <a:lnTo>
                      <a:pt x="18958" y="9188"/>
                    </a:lnTo>
                    <a:cubicBezTo>
                      <a:pt x="20417" y="9188"/>
                      <a:pt x="21600" y="10114"/>
                      <a:pt x="21600" y="11257"/>
                    </a:cubicBezTo>
                    <a:lnTo>
                      <a:pt x="21600" y="19531"/>
                    </a:lnTo>
                    <a:cubicBezTo>
                      <a:pt x="21600" y="20674"/>
                      <a:pt x="20417" y="21600"/>
                      <a:pt x="18958" y="21600"/>
                    </a:cubicBezTo>
                    <a:lnTo>
                      <a:pt x="2642" y="21600"/>
                    </a:lnTo>
                    <a:cubicBezTo>
                      <a:pt x="1183" y="21600"/>
                      <a:pt x="0" y="20674"/>
                      <a:pt x="0" y="19531"/>
                    </a:cubicBezTo>
                    <a:lnTo>
                      <a:pt x="0" y="11257"/>
                    </a:lnTo>
                    <a:cubicBezTo>
                      <a:pt x="0" y="10114"/>
                      <a:pt x="1183" y="9188"/>
                      <a:pt x="2642" y="9188"/>
                    </a:cubicBezTo>
                    <a:lnTo>
                      <a:pt x="3245" y="9188"/>
                    </a:lnTo>
                    <a:lnTo>
                      <a:pt x="3245" y="5915"/>
                    </a:lnTo>
                    <a:cubicBezTo>
                      <a:pt x="3245" y="2648"/>
                      <a:pt x="6627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  <a:uFillTx/>
                  </a:defRPr>
                </a:pPr>
                <a:endParaRPr/>
              </a:p>
            </p:txBody>
          </p:sp>
        </p:grpSp>
      </p:grpSp>
      <p:pic>
        <p:nvPicPr>
          <p:cNvPr id="2005" name="Picture 2004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7992495">
            <a:off x="3189241" y="2504245"/>
            <a:ext cx="3732615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006" name="Picture 2005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4476100">
            <a:off x="3192143" y="2462778"/>
            <a:ext cx="3598951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2007" name="Shape 2007"/>
          <p:cNvSpPr/>
          <p:nvPr/>
        </p:nvSpPr>
        <p:spPr>
          <a:xfrm rot="18900000">
            <a:off x="3264319" y="1236699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2008" name="Shape 2008"/>
          <p:cNvSpPr/>
          <p:nvPr/>
        </p:nvSpPr>
        <p:spPr>
          <a:xfrm rot="18900000">
            <a:off x="3264778" y="1238918"/>
            <a:ext cx="190952" cy="19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945"/>
                </a:moveTo>
                <a:cubicBezTo>
                  <a:pt x="0" y="8165"/>
                  <a:pt x="3875" y="4290"/>
                  <a:pt x="8655" y="4290"/>
                </a:cubicBezTo>
                <a:cubicBezTo>
                  <a:pt x="12970" y="4290"/>
                  <a:pt x="17285" y="2860"/>
                  <a:pt x="21600" y="0"/>
                </a:cubicBezTo>
                <a:cubicBezTo>
                  <a:pt x="18740" y="4315"/>
                  <a:pt x="17310" y="8630"/>
                  <a:pt x="17310" y="12945"/>
                </a:cubicBezTo>
                <a:cubicBezTo>
                  <a:pt x="17310" y="17725"/>
                  <a:pt x="13435" y="21600"/>
                  <a:pt x="8655" y="21600"/>
                </a:cubicBezTo>
                <a:cubicBezTo>
                  <a:pt x="3875" y="21600"/>
                  <a:pt x="0" y="17725"/>
                  <a:pt x="0" y="1294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 fill="hold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2" presetClass="exit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9" dur="1000" fill="hold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22" presetClass="entr" presetSubtype="8" fill="hold" grpId="5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750"/>
                            </p:stCondLst>
                            <p:childTnLst>
                              <p:par>
                                <p:cTn id="26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750"/>
                            </p:stCondLst>
                            <p:childTnLst>
                              <p:par>
                                <p:cTn id="30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750"/>
                            </p:stCondLst>
                            <p:childTnLst>
                              <p:par>
                                <p:cTn id="33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750"/>
                            </p:stCondLst>
                            <p:childTnLst>
                              <p:par>
                                <p:cTn id="36" presetID="23" presetClass="exit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0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0" grpId="2" animBg="1" advAuto="0"/>
      <p:bldP spid="2010" grpId="4" animBg="1" advAuto="0"/>
      <p:bldP spid="1988" grpId="1" animBg="1" advAuto="0"/>
      <p:bldP spid="1988" grpId="3" animBg="1" advAuto="0"/>
      <p:bldP spid="2004" grpId="9" animBg="1" advAuto="0"/>
      <p:bldP spid="2005" grpId="6" animBg="1" advAuto="0"/>
      <p:bldP spid="2005" grpId="8" animBg="1" advAuto="0"/>
      <p:bldP spid="2006" grpId="5" animBg="1" advAuto="0"/>
      <p:bldP spid="2006" grpId="7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Shape 2012"/>
          <p:cNvSpPr>
            <a:spLocks noGrp="1"/>
          </p:cNvSpPr>
          <p:nvPr>
            <p:ph type="title" idx="4294967295"/>
          </p:nvPr>
        </p:nvSpPr>
        <p:spPr>
          <a:xfrm>
            <a:off x="392112" y="194276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Availability Zones</a:t>
            </a:r>
          </a:p>
        </p:txBody>
      </p:sp>
      <p:pic>
        <p:nvPicPr>
          <p:cNvPr id="201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57"/>
            <a:ext cx="9144001" cy="5047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74" name="Shape 174"/>
          <p:cNvSpPr>
            <a:spLocks noGrp="1"/>
          </p:cNvSpPr>
          <p:nvPr>
            <p:ph type="title" idx="4294967295"/>
          </p:nvPr>
        </p:nvSpPr>
        <p:spPr>
          <a:xfrm>
            <a:off x="747712" y="364823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9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Three main components of a bosh deployment</a:t>
            </a:r>
          </a:p>
        </p:txBody>
      </p:sp>
      <p:grpSp>
        <p:nvGrpSpPr>
          <p:cNvPr id="178" name="Group 178"/>
          <p:cNvGrpSpPr/>
          <p:nvPr/>
        </p:nvGrpSpPr>
        <p:grpSpPr>
          <a:xfrm>
            <a:off x="1865595" y="2876962"/>
            <a:ext cx="1441382" cy="1167064"/>
            <a:chOff x="0" y="0"/>
            <a:chExt cx="1441381" cy="1167062"/>
          </a:xfrm>
        </p:grpSpPr>
        <p:sp>
          <p:nvSpPr>
            <p:cNvPr id="175" name="Shape 175"/>
            <p:cNvSpPr/>
            <p:nvPr/>
          </p:nvSpPr>
          <p:spPr>
            <a:xfrm>
              <a:off x="0" y="0"/>
              <a:ext cx="1250787" cy="1002618"/>
            </a:xfrm>
            <a:prstGeom prst="roundRect">
              <a:avLst>
                <a:gd name="adj" fmla="val 802"/>
              </a:avLst>
            </a:prstGeom>
            <a:gradFill flip="none" rotWithShape="1">
              <a:gsLst>
                <a:gs pos="0">
                  <a:srgbClr val="29756E"/>
                </a:gs>
                <a:gs pos="100000">
                  <a:srgbClr val="66ADA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defRPr sz="32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00162" y="55786"/>
              <a:ext cx="1050463" cy="5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Stemcell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390919" y="628482"/>
              <a:ext cx="1050463" cy="538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000">
                  <a:solidFill>
                    <a:srgbClr val="DDDDDD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DDDDDD"/>
                  </a:solidFill>
                </a:rPr>
                <a:t>Agent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3376985" y="1262635"/>
            <a:ext cx="2092492" cy="1037671"/>
            <a:chOff x="38100" y="0"/>
            <a:chExt cx="2092490" cy="1037670"/>
          </a:xfrm>
        </p:grpSpPr>
        <p:sp>
          <p:nvSpPr>
            <p:cNvPr id="179" name="Shape 179"/>
            <p:cNvSpPr/>
            <p:nvPr/>
          </p:nvSpPr>
          <p:spPr>
            <a:xfrm>
              <a:off x="38100" y="664044"/>
              <a:ext cx="2092491" cy="373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300">
                  <a:solidFill>
                    <a:srgbClr val="29756E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29756E"/>
                  </a:solidFill>
                </a:rPr>
                <a:t>Manifest</a:t>
              </a:r>
            </a:p>
          </p:txBody>
        </p:sp>
        <p:pic>
          <p:nvPicPr>
            <p:cNvPr id="180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7020" y="0"/>
              <a:ext cx="798451" cy="715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4" name="Group 184"/>
          <p:cNvGrpSpPr/>
          <p:nvPr/>
        </p:nvGrpSpPr>
        <p:grpSpPr>
          <a:xfrm>
            <a:off x="5008846" y="2876962"/>
            <a:ext cx="2269559" cy="1167064"/>
            <a:chOff x="-153963" y="0"/>
            <a:chExt cx="2269558" cy="1167062"/>
          </a:xfrm>
        </p:grpSpPr>
        <p:pic>
          <p:nvPicPr>
            <p:cNvPr id="182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92894" y="0"/>
              <a:ext cx="1283770" cy="1167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Shape 183"/>
            <p:cNvSpPr/>
            <p:nvPr/>
          </p:nvSpPr>
          <p:spPr>
            <a:xfrm>
              <a:off x="-153964" y="109904"/>
              <a:ext cx="2269559" cy="405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z="1300">
                  <a:solidFill>
                    <a:srgbClr val="FFFFFF"/>
                  </a:solidFill>
                  <a:uFillTx/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300">
                  <a:solidFill>
                    <a:srgbClr val="FFFFFF"/>
                  </a:solidFill>
                </a:rPr>
                <a:t>Release</a:t>
              </a:r>
            </a:p>
          </p:txBody>
        </p:sp>
      </p:grpSp>
      <p:pic>
        <p:nvPicPr>
          <p:cNvPr id="185" name="Picture 184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9576639">
            <a:off x="2383689" y="2278676"/>
            <a:ext cx="1808020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86" name="Picture 185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2694" y="3441700"/>
            <a:ext cx="2521074" cy="76200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87" name="Picture 186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2109373">
            <a:off x="4619066" y="2326465"/>
            <a:ext cx="1745965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2893" y="1065775"/>
            <a:ext cx="3076412" cy="3451445"/>
          </a:xfrm>
          <a:prstGeom prst="roundRect">
            <a:avLst>
              <a:gd name="adj" fmla="val 3966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BOSH deployment </a:t>
            </a:r>
          </a:p>
        </p:txBody>
      </p:sp>
      <p:sp>
        <p:nvSpPr>
          <p:cNvPr id="192" name="Shape 192"/>
          <p:cNvSpPr/>
          <p:nvPr/>
        </p:nvSpPr>
        <p:spPr>
          <a:xfrm>
            <a:off x="3093415" y="1080848"/>
            <a:ext cx="3586426" cy="3421299"/>
          </a:xfrm>
          <a:prstGeom prst="roundRect">
            <a:avLst>
              <a:gd name="adj" fmla="val 1485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3120239" y="2231654"/>
            <a:ext cx="1580912" cy="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94" name="Shape 194"/>
          <p:cNvSpPr/>
          <p:nvPr/>
        </p:nvSpPr>
        <p:spPr>
          <a:xfrm flipV="1">
            <a:off x="4529886" y="2419053"/>
            <a:ext cx="202248" cy="202248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525596" y="1863592"/>
            <a:ext cx="193360" cy="193360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3202374" y="2512456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Blobstore</a:t>
            </a:r>
          </a:p>
        </p:txBody>
      </p:sp>
      <p:sp>
        <p:nvSpPr>
          <p:cNvPr id="197" name="Shape 197"/>
          <p:cNvSpPr/>
          <p:nvPr/>
        </p:nvSpPr>
        <p:spPr>
          <a:xfrm>
            <a:off x="3252005" y="2598185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198" name="droppedImage.png"/>
          <p:cNvPicPr/>
          <p:nvPr/>
        </p:nvPicPr>
        <p:blipFill>
          <a:blip r:embed="rId2">
            <a:extLst/>
          </a:blip>
          <a:srcRect l="3267" t="13725" r="13071" b="40958"/>
          <a:stretch>
            <a:fillRect/>
          </a:stretch>
        </p:blipFill>
        <p:spPr>
          <a:xfrm>
            <a:off x="5535236" y="1106714"/>
            <a:ext cx="1023765" cy="554540"/>
          </a:xfrm>
          <a:prstGeom prst="rect">
            <a:avLst/>
          </a:prstGeom>
          <a:ln w="3175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99" name="Shape 199"/>
          <p:cNvSpPr/>
          <p:nvPr/>
        </p:nvSpPr>
        <p:spPr>
          <a:xfrm>
            <a:off x="5778094" y="1599260"/>
            <a:ext cx="6665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BOSH</a:t>
            </a:r>
          </a:p>
        </p:txBody>
      </p:sp>
      <p:sp>
        <p:nvSpPr>
          <p:cNvPr id="200" name="Shape 200"/>
          <p:cNvSpPr/>
          <p:nvPr/>
        </p:nvSpPr>
        <p:spPr>
          <a:xfrm>
            <a:off x="3202374" y="3519141"/>
            <a:ext cx="1303646" cy="631429"/>
          </a:xfrm>
          <a:prstGeom prst="roundRect">
            <a:avLst>
              <a:gd name="adj" fmla="val 799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Health 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Monitor</a:t>
            </a:r>
          </a:p>
        </p:txBody>
      </p:sp>
      <p:pic>
        <p:nvPicPr>
          <p:cNvPr id="20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503" y="3649651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3202374" y="1621837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DB</a:t>
            </a:r>
          </a:p>
        </p:txBody>
      </p:sp>
      <p:sp>
        <p:nvSpPr>
          <p:cNvPr id="203" name="Shape 203"/>
          <p:cNvSpPr/>
          <p:nvPr/>
        </p:nvSpPr>
        <p:spPr>
          <a:xfrm>
            <a:off x="3252005" y="1681953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404889" y="1846262"/>
            <a:ext cx="1303646" cy="776288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66ADA7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205" name="image13.png" descr="ICON_Person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32" y="1808162"/>
            <a:ext cx="438151" cy="77628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417589" y="2001381"/>
            <a:ext cx="109072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Upload Stemcell</a:t>
            </a:r>
          </a:p>
        </p:txBody>
      </p:sp>
      <p:sp>
        <p:nvSpPr>
          <p:cNvPr id="207" name="Shape 207"/>
          <p:cNvSpPr/>
          <p:nvPr/>
        </p:nvSpPr>
        <p:spPr>
          <a:xfrm>
            <a:off x="4701150" y="2047924"/>
            <a:ext cx="1886820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pic>
        <p:nvPicPr>
          <p:cNvPr id="208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0033" y="2103433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4696659" y="3014361"/>
            <a:ext cx="1895803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NATS</a:t>
            </a:r>
          </a:p>
        </p:txBody>
      </p:sp>
      <p:pic>
        <p:nvPicPr>
          <p:cNvPr id="210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3277" y="3100344"/>
            <a:ext cx="266701" cy="215901"/>
          </a:xfrm>
          <a:prstGeom prst="rect">
            <a:avLst/>
          </a:prstGeom>
          <a:ln w="3175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1780150" y="2047924"/>
            <a:ext cx="1291403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CLI</a:t>
            </a:r>
          </a:p>
        </p:txBody>
      </p:sp>
      <p:pic>
        <p:nvPicPr>
          <p:cNvPr id="2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9033" y="2103433"/>
            <a:ext cx="213189" cy="274100"/>
          </a:xfrm>
          <a:prstGeom prst="rect">
            <a:avLst/>
          </a:prstGeom>
          <a:ln w="3175">
            <a:miter lim="400000"/>
          </a:ln>
        </p:spPr>
      </p:pic>
      <p:pic>
        <p:nvPicPr>
          <p:cNvPr id="213" name="image10.png" descr="ICON_VM_basic_label_Q308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2408" y="2010953"/>
            <a:ext cx="404362" cy="473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800" fill="hold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214" grpId="5" animBg="1" advAuto="0"/>
      <p:bldP spid="204" grpId="2" animBg="1" advAuto="0"/>
      <p:bldP spid="206" grpId="3" animBg="1" advAuto="0"/>
      <p:bldP spid="213" grpId="4" animBg="1" advAuto="0"/>
      <p:bldP spid="213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22893" y="1065775"/>
            <a:ext cx="3076412" cy="3451445"/>
          </a:xfrm>
          <a:prstGeom prst="roundRect">
            <a:avLst>
              <a:gd name="adj" fmla="val 3966"/>
            </a:avLst>
          </a:prstGeom>
          <a:gradFill>
            <a:gsLst>
              <a:gs pos="0">
                <a:srgbClr val="DDDDDD">
                  <a:alpha val="73921"/>
                </a:srgbClr>
              </a:gs>
              <a:gs pos="100000">
                <a:srgbClr val="FFFFFF">
                  <a:alpha val="73921"/>
                </a:srgbClr>
              </a:gs>
            </a:gsLst>
            <a:lin ang="2098718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 algn="ctr" defTabSz="825500">
              <a:defRPr sz="32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71715" y="249538"/>
            <a:ext cx="8410576" cy="533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9756E"/>
                </a:solidFill>
                <a:uFill>
                  <a:solidFill>
                    <a:srgbClr val="2C95DD"/>
                  </a:solidFill>
                </a:uFill>
              </a:rPr>
              <a:t>BOSH deployment </a:t>
            </a:r>
          </a:p>
        </p:txBody>
      </p:sp>
      <p:sp>
        <p:nvSpPr>
          <p:cNvPr id="219" name="Shape 219"/>
          <p:cNvSpPr/>
          <p:nvPr/>
        </p:nvSpPr>
        <p:spPr>
          <a:xfrm>
            <a:off x="3093415" y="1080848"/>
            <a:ext cx="3586426" cy="3421299"/>
          </a:xfrm>
          <a:prstGeom prst="roundRect">
            <a:avLst>
              <a:gd name="adj" fmla="val 1485"/>
            </a:avLst>
          </a:prstGeom>
          <a:ln w="25400">
            <a:solidFill>
              <a:srgbClr val="29756E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3120239" y="2231654"/>
            <a:ext cx="1580912" cy="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535353"/>
            </a:solidFill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21" name="Shape 221"/>
          <p:cNvSpPr/>
          <p:nvPr/>
        </p:nvSpPr>
        <p:spPr>
          <a:xfrm flipV="1">
            <a:off x="4529886" y="2419053"/>
            <a:ext cx="202248" cy="202248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25596" y="1863592"/>
            <a:ext cx="193360" cy="193360"/>
          </a:xfrm>
          <a:prstGeom prst="line">
            <a:avLst/>
          </a:prstGeom>
          <a:ln w="19050">
            <a:solidFill>
              <a:srgbClr val="535353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3202374" y="2512456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Blobstore</a:t>
            </a:r>
          </a:p>
        </p:txBody>
      </p:sp>
      <p:sp>
        <p:nvSpPr>
          <p:cNvPr id="224" name="Shape 224"/>
          <p:cNvSpPr/>
          <p:nvPr/>
        </p:nvSpPr>
        <p:spPr>
          <a:xfrm>
            <a:off x="3252005" y="2598185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225" name="droppedImage.png"/>
          <p:cNvPicPr/>
          <p:nvPr/>
        </p:nvPicPr>
        <p:blipFill>
          <a:blip r:embed="rId2">
            <a:extLst/>
          </a:blip>
          <a:srcRect l="3267" t="13725" r="13071" b="40958"/>
          <a:stretch>
            <a:fillRect/>
          </a:stretch>
        </p:blipFill>
        <p:spPr>
          <a:xfrm>
            <a:off x="5535236" y="1106714"/>
            <a:ext cx="1023765" cy="554540"/>
          </a:xfrm>
          <a:prstGeom prst="rect">
            <a:avLst/>
          </a:prstGeom>
          <a:ln w="3175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26" name="Shape 226"/>
          <p:cNvSpPr/>
          <p:nvPr/>
        </p:nvSpPr>
        <p:spPr>
          <a:xfrm>
            <a:off x="5778094" y="1599260"/>
            <a:ext cx="6665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5353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535353"/>
                </a:solidFill>
                <a:uFill>
                  <a:solidFill>
                    <a:srgbClr val="4D4D4D"/>
                  </a:solidFill>
                </a:uFill>
              </a:rPr>
              <a:t>BOSH</a:t>
            </a:r>
          </a:p>
        </p:txBody>
      </p:sp>
      <p:sp>
        <p:nvSpPr>
          <p:cNvPr id="227" name="Shape 227"/>
          <p:cNvSpPr/>
          <p:nvPr/>
        </p:nvSpPr>
        <p:spPr>
          <a:xfrm>
            <a:off x="3202374" y="3519141"/>
            <a:ext cx="1303646" cy="631429"/>
          </a:xfrm>
          <a:prstGeom prst="roundRect">
            <a:avLst>
              <a:gd name="adj" fmla="val 799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Health 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      Monitor</a:t>
            </a:r>
          </a:p>
        </p:txBody>
      </p:sp>
      <p:pic>
        <p:nvPicPr>
          <p:cNvPr id="22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503" y="3649651"/>
            <a:ext cx="241301" cy="227107"/>
          </a:xfrm>
          <a:prstGeom prst="rect">
            <a:avLst/>
          </a:prstGeom>
          <a:ln w="3175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3202374" y="1621837"/>
            <a:ext cx="1451970" cy="387176"/>
          </a:xfrm>
          <a:prstGeom prst="roundRect">
            <a:avLst>
              <a:gd name="adj" fmla="val 13038"/>
            </a:avLst>
          </a:prstGeom>
          <a:solidFill>
            <a:srgbClr val="545454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DB</a:t>
            </a:r>
          </a:p>
        </p:txBody>
      </p:sp>
      <p:sp>
        <p:nvSpPr>
          <p:cNvPr id="230" name="Shape 230"/>
          <p:cNvSpPr/>
          <p:nvPr/>
        </p:nvSpPr>
        <p:spPr>
          <a:xfrm>
            <a:off x="3252005" y="1681953"/>
            <a:ext cx="206830" cy="21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28"/>
                </a:moveTo>
                <a:cubicBezTo>
                  <a:pt x="0" y="13862"/>
                  <a:pt x="4835" y="15186"/>
                  <a:pt x="10800" y="15186"/>
                </a:cubicBezTo>
                <a:cubicBezTo>
                  <a:pt x="16765" y="15186"/>
                  <a:pt x="21600" y="13862"/>
                  <a:pt x="21600" y="12228"/>
                </a:cubicBezTo>
                <a:lnTo>
                  <a:pt x="21600" y="18660"/>
                </a:lnTo>
                <a:lnTo>
                  <a:pt x="21593" y="18660"/>
                </a:lnTo>
                <a:cubicBezTo>
                  <a:pt x="21563" y="20285"/>
                  <a:pt x="16742" y="21600"/>
                  <a:pt x="10800" y="21600"/>
                </a:cubicBezTo>
                <a:cubicBezTo>
                  <a:pt x="4858" y="21600"/>
                  <a:pt x="37" y="20285"/>
                  <a:pt x="7" y="18660"/>
                </a:cubicBezTo>
                <a:lnTo>
                  <a:pt x="0" y="18660"/>
                </a:lnTo>
                <a:lnTo>
                  <a:pt x="0" y="18641"/>
                </a:lnTo>
                <a:close/>
                <a:moveTo>
                  <a:pt x="0" y="4106"/>
                </a:moveTo>
                <a:cubicBezTo>
                  <a:pt x="0" y="5740"/>
                  <a:pt x="4835" y="7065"/>
                  <a:pt x="10800" y="7065"/>
                </a:cubicBezTo>
                <a:cubicBezTo>
                  <a:pt x="16765" y="7065"/>
                  <a:pt x="21600" y="5740"/>
                  <a:pt x="21600" y="4106"/>
                </a:cubicBezTo>
                <a:lnTo>
                  <a:pt x="21600" y="10538"/>
                </a:lnTo>
                <a:lnTo>
                  <a:pt x="21593" y="10538"/>
                </a:lnTo>
                <a:cubicBezTo>
                  <a:pt x="21563" y="12164"/>
                  <a:pt x="16742" y="13478"/>
                  <a:pt x="10800" y="13478"/>
                </a:cubicBezTo>
                <a:cubicBezTo>
                  <a:pt x="4858" y="13478"/>
                  <a:pt x="37" y="12164"/>
                  <a:pt x="7" y="10538"/>
                </a:cubicBezTo>
                <a:lnTo>
                  <a:pt x="0" y="10538"/>
                </a:lnTo>
                <a:lnTo>
                  <a:pt x="0" y="10520"/>
                </a:lnTo>
                <a:close/>
                <a:moveTo>
                  <a:pt x="10800" y="0"/>
                </a:moveTo>
                <a:cubicBezTo>
                  <a:pt x="16437" y="0"/>
                  <a:pt x="21006" y="1252"/>
                  <a:pt x="21006" y="2796"/>
                </a:cubicBezTo>
                <a:cubicBezTo>
                  <a:pt x="21006" y="4340"/>
                  <a:pt x="16437" y="5592"/>
                  <a:pt x="10800" y="5592"/>
                </a:cubicBezTo>
                <a:cubicBezTo>
                  <a:pt x="5163" y="5592"/>
                  <a:pt x="594" y="4340"/>
                  <a:pt x="594" y="2796"/>
                </a:cubicBezTo>
                <a:cubicBezTo>
                  <a:pt x="594" y="1252"/>
                  <a:pt x="5163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04889" y="1846262"/>
            <a:ext cx="1303646" cy="776288"/>
          </a:xfrm>
          <a:prstGeom prst="rightArrow">
            <a:avLst>
              <a:gd name="adj1" fmla="val 72086"/>
              <a:gd name="adj2" fmla="val 41820"/>
            </a:avLst>
          </a:prstGeom>
          <a:solidFill>
            <a:srgbClr val="66ADA7"/>
          </a:solidFill>
          <a:ln w="12700"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uFillTx/>
              </a:defRPr>
            </a:pPr>
            <a:endParaRPr/>
          </a:p>
        </p:txBody>
      </p:sp>
      <p:pic>
        <p:nvPicPr>
          <p:cNvPr id="232" name="image13.png" descr="ICON_Person_Q30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32" y="1808162"/>
            <a:ext cx="438151" cy="77628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417589" y="2001381"/>
            <a:ext cx="109072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Upload Release</a:t>
            </a:r>
          </a:p>
        </p:txBody>
      </p:sp>
      <p:sp>
        <p:nvSpPr>
          <p:cNvPr id="234" name="Shape 234"/>
          <p:cNvSpPr/>
          <p:nvPr/>
        </p:nvSpPr>
        <p:spPr>
          <a:xfrm>
            <a:off x="4701150" y="2047924"/>
            <a:ext cx="1886820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pic>
        <p:nvPicPr>
          <p:cNvPr id="235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0033" y="2103433"/>
            <a:ext cx="213189" cy="274100"/>
          </a:xfrm>
          <a:prstGeom prst="rect">
            <a:avLst/>
          </a:prstGeom>
          <a:ln w="3175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4696659" y="3014361"/>
            <a:ext cx="1895803" cy="388405"/>
          </a:xfrm>
          <a:prstGeom prst="roundRect">
            <a:avLst>
              <a:gd name="adj" fmla="val 13079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NATS</a:t>
            </a:r>
          </a:p>
        </p:txBody>
      </p:sp>
      <p:pic>
        <p:nvPicPr>
          <p:cNvPr id="237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3277" y="3100344"/>
            <a:ext cx="266701" cy="215901"/>
          </a:xfrm>
          <a:prstGeom prst="rect">
            <a:avLst/>
          </a:prstGeom>
          <a:ln w="3175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1780150" y="2047924"/>
            <a:ext cx="1291403" cy="363583"/>
          </a:xfrm>
          <a:prstGeom prst="roundRect">
            <a:avLst>
              <a:gd name="adj" fmla="val 13884"/>
            </a:avLst>
          </a:prstGeom>
          <a:solidFill>
            <a:srgbClr val="29756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CLI</a:t>
            </a:r>
          </a:p>
        </p:txBody>
      </p:sp>
      <p:pic>
        <p:nvPicPr>
          <p:cNvPr id="239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9033" y="2103433"/>
            <a:ext cx="213189" cy="274100"/>
          </a:xfrm>
          <a:prstGeom prst="rect">
            <a:avLst/>
          </a:prstGeom>
          <a:ln w="3175">
            <a:miter lim="400000"/>
          </a:ln>
        </p:spPr>
      </p:pic>
      <p:pic>
        <p:nvPicPr>
          <p:cNvPr id="240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4064" y="2048769"/>
            <a:ext cx="438151" cy="398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advClick="0" advTm="0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fill="hold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4" animBg="1" advAuto="0"/>
      <p:bldP spid="231" grpId="1" animBg="1" advAuto="0"/>
      <p:bldP spid="233" grpId="2" animBg="1" advAuto="0"/>
      <p:bldP spid="240" grpId="3" animBg="1" advAuto="0"/>
      <p:bldP spid="240" grpId="5" animBg="1" advAuto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4D4D4D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3928A"/>
          </a:solidFill>
          <a:prstDash val="solid"/>
          <a:round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3928A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D4D4D"/>
            </a:solidFill>
            <a:effectLst/>
            <a:uFill>
              <a:solidFill>
                <a:srgbClr val="4D4D4D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1761</Words>
  <Application>Microsoft Macintosh PowerPoint</Application>
  <PresentationFormat>On-screen Show (16:9)</PresentationFormat>
  <Paragraphs>651</Paragraphs>
  <Slides>66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Default</vt:lpstr>
      <vt:lpstr>PowerPoint Presentation</vt:lpstr>
      <vt:lpstr>Pivotal CF </vt:lpstr>
      <vt:lpstr>PowerPoint Presentation</vt:lpstr>
      <vt:lpstr>Why BOSH</vt:lpstr>
      <vt:lpstr>The BOSH Architecture</vt:lpstr>
      <vt:lpstr>The BOSH Architecture</vt:lpstr>
      <vt:lpstr>Three main components of a bosh deployment</vt:lpstr>
      <vt:lpstr>BOSH deployment </vt:lpstr>
      <vt:lpstr>BOSH deployment </vt:lpstr>
      <vt:lpstr>BOSH deployment </vt:lpstr>
      <vt:lpstr>BOSH deployment </vt:lpstr>
      <vt:lpstr>BOSH possible flows</vt:lpstr>
      <vt:lpstr>How about                     and CF?     </vt:lpstr>
      <vt:lpstr>PowerPoint Presentation</vt:lpstr>
      <vt:lpstr>PowerPoint Presentation</vt:lpstr>
      <vt:lpstr>PowerPoint Presentation</vt:lpstr>
      <vt:lpstr>BOSH possible flows</vt:lpstr>
      <vt:lpstr>How does a Pivotal CF install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 adding a new tile</vt:lpstr>
      <vt:lpstr>PowerPoint Presentation</vt:lpstr>
      <vt:lpstr>PowerPoint Presentation</vt:lpstr>
      <vt:lpstr>PowerPoint Presentation</vt:lpstr>
      <vt:lpstr>Three main components of a bosh deployment</vt:lpstr>
      <vt:lpstr>… so what exactly is a BOSH release?</vt:lpstr>
      <vt:lpstr>Anatomy of BOSH releases</vt:lpstr>
      <vt:lpstr>Job Creation</vt:lpstr>
      <vt:lpstr>Logs</vt:lpstr>
      <vt:lpstr>How do BOSH-based updates work?</vt:lpstr>
      <vt:lpstr>Canary Deployments</vt:lpstr>
      <vt:lpstr>How do canary deployments work</vt:lpstr>
      <vt:lpstr>How do canary deployments work</vt:lpstr>
      <vt:lpstr>How do canary deployments work</vt:lpstr>
      <vt:lpstr>How do canary deployments work</vt:lpstr>
      <vt:lpstr>How do canary deployments work</vt:lpstr>
      <vt:lpstr>Review:  BOSH and High Availability</vt:lpstr>
      <vt:lpstr>4 Layers of built-in High Availability</vt:lpstr>
      <vt:lpstr>4 Layers of built-in High Availability</vt:lpstr>
      <vt:lpstr>App Instance HA</vt:lpstr>
      <vt:lpstr>4 Layers of built-in High Availability</vt:lpstr>
      <vt:lpstr>Platform Processes HA</vt:lpstr>
      <vt:lpstr>Platform Processes HA</vt:lpstr>
      <vt:lpstr>4 Layers of built-in High Availability</vt:lpstr>
      <vt:lpstr>Platform VMs HA</vt:lpstr>
      <vt:lpstr>PowerPoint Presentation</vt:lpstr>
      <vt:lpstr>4 Layers of built-in High Availability</vt:lpstr>
      <vt:lpstr>Availability Zones</vt:lpstr>
      <vt:lpstr>Availability Zones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Frederico Melo</cp:lastModifiedBy>
  <cp:revision>1</cp:revision>
  <dcterms:modified xsi:type="dcterms:W3CDTF">2015-01-30T18:42:21Z</dcterms:modified>
</cp:coreProperties>
</file>